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303" r:id="rId2"/>
    <p:sldId id="289" r:id="rId3"/>
    <p:sldId id="287" r:id="rId4"/>
    <p:sldId id="286" r:id="rId5"/>
    <p:sldId id="285" r:id="rId6"/>
    <p:sldId id="284" r:id="rId7"/>
    <p:sldId id="295" r:id="rId8"/>
    <p:sldId id="301" r:id="rId9"/>
    <p:sldId id="296" r:id="rId10"/>
    <p:sldId id="300" r:id="rId11"/>
    <p:sldId id="297" r:id="rId12"/>
    <p:sldId id="298" r:id="rId13"/>
    <p:sldId id="294" r:id="rId14"/>
    <p:sldId id="288" r:id="rId15"/>
    <p:sldId id="290" r:id="rId16"/>
    <p:sldId id="291" r:id="rId17"/>
    <p:sldId id="279" r:id="rId18"/>
    <p:sldId id="257" r:id="rId19"/>
    <p:sldId id="259" r:id="rId20"/>
    <p:sldId id="258" r:id="rId21"/>
    <p:sldId id="264" r:id="rId22"/>
    <p:sldId id="292" r:id="rId23"/>
    <p:sldId id="261" r:id="rId24"/>
    <p:sldId id="271" r:id="rId25"/>
    <p:sldId id="265" r:id="rId26"/>
    <p:sldId id="266" r:id="rId27"/>
    <p:sldId id="267" r:id="rId28"/>
    <p:sldId id="268" r:id="rId29"/>
    <p:sldId id="269" r:id="rId30"/>
    <p:sldId id="270" r:id="rId31"/>
    <p:sldId id="273" r:id="rId32"/>
    <p:sldId id="274" r:id="rId33"/>
    <p:sldId id="275" r:id="rId34"/>
    <p:sldId id="276" r:id="rId35"/>
    <p:sldId id="277" r:id="rId36"/>
    <p:sldId id="278" r:id="rId37"/>
    <p:sldId id="280" r:id="rId38"/>
    <p:sldId id="281" r:id="rId39"/>
    <p:sldId id="282" r:id="rId40"/>
    <p:sldId id="283" r:id="rId41"/>
    <p:sldId id="262" r:id="rId42"/>
    <p:sldId id="263" r:id="rId43"/>
    <p:sldId id="304" r:id="rId44"/>
    <p:sldId id="302" r:id="rId45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27" autoAdjust="0"/>
    <p:restoredTop sz="94667" autoAdjust="0"/>
  </p:normalViewPr>
  <p:slideViewPr>
    <p:cSldViewPr>
      <p:cViewPr varScale="1">
        <p:scale>
          <a:sx n="89" d="100"/>
          <a:sy n="89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vivi\Desktop\SPRAVKA%2520IKONOMII%25205%2520(1)(1)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i\Downloads\SPRAVKA%20IKONOMII%205%20(1)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i\Downloads\SPRAVKA%20IKONOMII%205%20(1)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i\Downloads\SPRAVKA%20IKONOMII%205%20(1)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i\Downloads\SPRAVKA%20IKONOMII%205%20(1)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i\Downloads\SPRAVKA%20IKONOMII%205%20(1)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i\Downloads\SPRAVKA%20IKONOMII%205%20(1)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i\Downloads\SPRAVKA%20IKONOMII%205%20(1)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i\Downloads\SPRAVKA%20IKONOMII%205%20(1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vivi\Desktop\SPRAVKA%2520IKONOMII%25205%2520(1)(1)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i\Downloads\SPRAVKA%20IKONOMII%205%20(1)(1)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i\Downloads\SPRAVKA%20IKONOMII%205%20(1)(1)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J:\ZA%20GEN.%20PETROV%20ONKOMEDIK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i\Downloads\SPRAVKA%20IKONOMII%205%20(1)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i\Downloads\SPRAVKA%20IKONOMII%205%20(1)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i\Downloads\SPRAVKA%20IKONOMII%205%20(1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Sheet1!$S$169</c:f>
              <c:strCache>
                <c:ptCount val="1"/>
                <c:pt idx="0">
                  <c:v>Сума в лв.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2.9234113574072511E-2"/>
                  <c:y val="-0.3614763173841708"/>
                </c:manualLayout>
              </c:layout>
              <c:tx>
                <c:rich>
                  <a:bodyPr/>
                  <a:lstStyle/>
                  <a:p>
                    <a:pPr>
                      <a:defRPr lang="bg-BG" sz="1400" b="1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/>
                      <a:t>Министерство </a:t>
                    </a:r>
                    <a:r>
                      <a:rPr lang="ru-RU"/>
                      <a:t>на </a:t>
                    </a:r>
                    <a:r>
                      <a:rPr lang="ru-RU" smtClean="0"/>
                      <a:t>отбраната</a:t>
                    </a:r>
                  </a:p>
                  <a:p>
                    <a:pPr>
                      <a:defRPr lang="bg-BG" sz="1400" b="1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 smtClean="0"/>
                      <a:t>73 346 900 лв.</a:t>
                    </a:r>
                    <a:r>
                      <a:rPr lang="ru-RU"/>
                      <a:t>
54%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1.2273425779356765E-3"/>
                  <c:y val="0.4161095251555828"/>
                </c:manualLayout>
              </c:layout>
              <c:tx>
                <c:rich>
                  <a:bodyPr/>
                  <a:lstStyle/>
                  <a:p>
                    <a:pPr>
                      <a:defRPr lang="bg-BG" sz="1200" b="1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/>
                      <a:t>НЗОК и платени </a:t>
                    </a:r>
                    <a:r>
                      <a:rPr lang="ru-RU"/>
                      <a:t>медицински </a:t>
                    </a:r>
                    <a:r>
                      <a:rPr lang="ru-RU" smtClean="0"/>
                      <a:t>услуги</a:t>
                    </a:r>
                  </a:p>
                  <a:p>
                    <a:pPr>
                      <a:defRPr lang="bg-BG" sz="1200" b="1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 smtClean="0"/>
                      <a:t>59 548 662 лв.</a:t>
                    </a:r>
                    <a:r>
                      <a:rPr lang="ru-RU"/>
                      <a:t>
44%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22433971743252831"/>
                  <c:y val="3.2257838739480016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наем на кабинети и </a:t>
                    </a:r>
                    <a:r>
                      <a:rPr lang="ru-RU"/>
                      <a:t>медицинска </a:t>
                    </a:r>
                    <a:r>
                      <a:rPr lang="ru-RU" smtClean="0"/>
                      <a:t>апаратура</a:t>
                    </a:r>
                  </a:p>
                  <a:p>
                    <a:r>
                      <a:rPr lang="ru-RU" dirty="0" smtClean="0"/>
                      <a:t>1 966 171 лв.</a:t>
                    </a:r>
                    <a:r>
                      <a:rPr lang="ru-RU"/>
                      <a:t>
2%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1.9428685413525442E-4"/>
                  <c:y val="1.3071803933645465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глоби и </a:t>
                    </a:r>
                    <a:r>
                      <a:rPr lang="ru-RU"/>
                      <a:t>неданъчни </a:t>
                    </a:r>
                    <a:r>
                      <a:rPr lang="ru-RU" smtClean="0"/>
                      <a:t>приходи</a:t>
                    </a:r>
                  </a:p>
                  <a:p>
                    <a:r>
                      <a:rPr lang="ru-RU" smtClean="0"/>
                      <a:t>50 189 лв.</a:t>
                    </a:r>
                    <a:r>
                      <a:rPr lang="ru-RU"/>
                      <a:t>
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/>
                      <a:t>други </a:t>
                    </a:r>
                    <a:r>
                      <a:rPr lang="ru-RU" smtClean="0"/>
                      <a:t>приходи</a:t>
                    </a:r>
                  </a:p>
                  <a:p>
                    <a:r>
                      <a:rPr lang="ru-RU" smtClean="0"/>
                      <a:t>16 803 лв.</a:t>
                    </a:r>
                    <a:r>
                      <a:rPr lang="ru-RU"/>
                      <a:t>
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lang="bg-BG" b="1"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Sheet1!$R$170:$R$174</c:f>
              <c:strCache>
                <c:ptCount val="5"/>
                <c:pt idx="0">
                  <c:v>Министерство на отбраната</c:v>
                </c:pt>
                <c:pt idx="1">
                  <c:v>НЗОК и платени медицински услуги</c:v>
                </c:pt>
                <c:pt idx="2">
                  <c:v>наем на кабинети и медицинска апаратура</c:v>
                </c:pt>
                <c:pt idx="3">
                  <c:v>глоби и неданъчни приходи</c:v>
                </c:pt>
                <c:pt idx="4">
                  <c:v>други приходи</c:v>
                </c:pt>
              </c:strCache>
            </c:strRef>
          </c:cat>
          <c:val>
            <c:numRef>
              <c:f>Sheet1!$S$170:$S$174</c:f>
              <c:numCache>
                <c:formatCode>#,##0.00</c:formatCode>
                <c:ptCount val="5"/>
                <c:pt idx="0" formatCode="#,##0">
                  <c:v>73346900</c:v>
                </c:pt>
                <c:pt idx="1">
                  <c:v>59548661.960000001</c:v>
                </c:pt>
                <c:pt idx="2">
                  <c:v>1966171.21</c:v>
                </c:pt>
                <c:pt idx="3">
                  <c:v>50189.32</c:v>
                </c:pt>
                <c:pt idx="4">
                  <c:v>16802.03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47625"/>
          </c:spPr>
          <c:dLbls>
            <c:dLbl>
              <c:idx val="0"/>
              <c:layout>
                <c:manualLayout>
                  <c:x val="-0.14131786328342591"/>
                  <c:y val="3.7036704904952554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665 </a:t>
                    </a:r>
                    <a:r>
                      <a:rPr lang="en-US" sz="20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280</a:t>
                    </a:r>
                    <a:r>
                      <a:rPr lang="bg-BG" sz="20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лв. </a:t>
                    </a:r>
                    <a:endParaRPr lang="en-US" sz="2000" b="1" dirty="0">
                      <a:solidFill>
                        <a:schemeClr val="accent5">
                          <a:lumMod val="7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2000" b="1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632 </a:t>
                    </a:r>
                    <a:r>
                      <a:rPr lang="en-US" sz="2000" b="1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280</a:t>
                    </a:r>
                    <a:r>
                      <a:rPr lang="bg-BG" sz="2000" b="1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лв.</a:t>
                    </a:r>
                    <a:endParaRPr lang="en-US" sz="2000" b="1" dirty="0">
                      <a:solidFill>
                        <a:schemeClr val="accent5">
                          <a:lumMod val="7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4034989486650919E-2"/>
                  <c:y val="7.4073555623990969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195 </a:t>
                    </a:r>
                    <a:r>
                      <a:rPr lang="en-US" sz="2000" b="1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600</a:t>
                    </a:r>
                    <a:r>
                      <a:rPr lang="bg-BG" sz="2000" b="1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лв.</a:t>
                    </a:r>
                    <a:endParaRPr lang="en-US" sz="2000" b="1" dirty="0">
                      <a:solidFill>
                        <a:schemeClr val="accent5">
                          <a:lumMod val="7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2000" b="1">
                    <a:solidFill>
                      <a:schemeClr val="accent5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Sheet1!$B$4:$B$6</c:f>
              <c:strCache>
                <c:ptCount val="3"/>
                <c:pt idx="0">
                  <c:v>стар договор</c:v>
                </c:pt>
                <c:pt idx="1">
                  <c:v>нов договор</c:v>
                </c:pt>
                <c:pt idx="2">
                  <c:v>нова процедура</c:v>
                </c:pt>
              </c:strCache>
            </c:strRef>
          </c:cat>
          <c:val>
            <c:numRef>
              <c:f>Sheet1!$C$4:$C$6</c:f>
              <c:numCache>
                <c:formatCode>#,##0</c:formatCode>
                <c:ptCount val="3"/>
                <c:pt idx="0">
                  <c:v>665280</c:v>
                </c:pt>
                <c:pt idx="1">
                  <c:v>632280</c:v>
                </c:pt>
                <c:pt idx="2">
                  <c:v>195600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9417344"/>
        <c:axId val="74514432"/>
      </c:lineChart>
      <c:catAx>
        <c:axId val="7941734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bg-BG" sz="1600" b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74514432"/>
        <c:crosses val="autoZero"/>
        <c:auto val="1"/>
        <c:lblAlgn val="ctr"/>
        <c:lblOffset val="100"/>
        <c:noMultiLvlLbl val="0"/>
      </c:catAx>
      <c:valAx>
        <c:axId val="74514432"/>
        <c:scaling>
          <c:orientation val="minMax"/>
        </c:scaling>
        <c:delete val="0"/>
        <c:axPos val="l"/>
        <c:majorGridlines/>
        <c:numFmt formatCode="#,##0.00\ &quot;лв.&quot;" sourceLinked="0"/>
        <c:majorTickMark val="none"/>
        <c:minorTickMark val="none"/>
        <c:tickLblPos val="nextTo"/>
        <c:txPr>
          <a:bodyPr/>
          <a:lstStyle/>
          <a:p>
            <a:pPr>
              <a:defRPr lang="bg-BG"/>
            </a:pPr>
            <a:endParaRPr lang="en-US"/>
          </a:p>
        </c:txPr>
        <c:crossAx val="794173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dLbls>
            <c:dLbl>
              <c:idx val="0"/>
              <c:layout>
                <c:manualLayout>
                  <c:x val="1.4285614298912584E-2"/>
                  <c:y val="-9.1953379395299743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1 308 </a:t>
                    </a:r>
                    <a:r>
                      <a:rPr lang="en-US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213</a:t>
                    </a:r>
                    <a:r>
                      <a:rPr lang="bg-BG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111033343598645E-2"/>
                  <c:y val="-3.0651126465099814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836 </a:t>
                    </a:r>
                    <a:r>
                      <a:rPr lang="en-US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021</a:t>
                    </a:r>
                    <a:r>
                      <a:rPr lang="bg-BG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 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3.3716239111609682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335 </a:t>
                    </a:r>
                    <a:r>
                      <a:rPr lang="en-US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520</a:t>
                    </a:r>
                    <a:r>
                      <a:rPr lang="bg-BG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1600" b="1">
                    <a:solidFill>
                      <a:schemeClr val="accent4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Sheet1!$B$33:$B$35</c:f>
              <c:strCache>
                <c:ptCount val="3"/>
                <c:pt idx="0">
                  <c:v>стар договор</c:v>
                </c:pt>
                <c:pt idx="1">
                  <c:v>нов договор</c:v>
                </c:pt>
                <c:pt idx="2">
                  <c:v>нова процедура</c:v>
                </c:pt>
              </c:strCache>
            </c:strRef>
          </c:cat>
          <c:val>
            <c:numRef>
              <c:f>Sheet1!$C$33:$C$35</c:f>
              <c:numCache>
                <c:formatCode>#,##0</c:formatCode>
                <c:ptCount val="3"/>
                <c:pt idx="0">
                  <c:v>1308213</c:v>
                </c:pt>
                <c:pt idx="1">
                  <c:v>836021</c:v>
                </c:pt>
                <c:pt idx="2">
                  <c:v>335520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8902912"/>
        <c:axId val="74517312"/>
      </c:lineChart>
      <c:catAx>
        <c:axId val="6890291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bg-BG" sz="1400" b="1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74517312"/>
        <c:crosses val="autoZero"/>
        <c:auto val="1"/>
        <c:lblAlgn val="ctr"/>
        <c:lblOffset val="100"/>
        <c:noMultiLvlLbl val="0"/>
      </c:catAx>
      <c:valAx>
        <c:axId val="74517312"/>
        <c:scaling>
          <c:orientation val="minMax"/>
        </c:scaling>
        <c:delete val="0"/>
        <c:axPos val="l"/>
        <c:majorGridlines/>
        <c:numFmt formatCode="#,##0.00\ &quot;лв.&quot;" sourceLinked="0"/>
        <c:majorTickMark val="none"/>
        <c:minorTickMark val="none"/>
        <c:tickLblPos val="nextTo"/>
        <c:txPr>
          <a:bodyPr/>
          <a:lstStyle/>
          <a:p>
            <a:pPr>
              <a:defRPr lang="bg-BG"/>
            </a:pPr>
            <a:endParaRPr lang="en-US"/>
          </a:p>
        </c:txPr>
        <c:crossAx val="689029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Sheet1!$C$79</c:f>
              <c:strCache>
                <c:ptCount val="1"/>
                <c:pt idx="0">
                  <c:v>СТАР ДОГОВОР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425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000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b="1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380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000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b="1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482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000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b="1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1400" b="1">
                    <a:solidFill>
                      <a:schemeClr val="accent4">
                        <a:lumMod val="50000"/>
                      </a:schemeClr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Sheet1!$D$78:$F$78</c:f>
              <c:strCache>
                <c:ptCount val="3"/>
                <c:pt idx="0">
                  <c:v>ЕЛИТКОМ 95</c:v>
                </c:pt>
                <c:pt idx="1">
                  <c:v>ПЕТРОМАКС СЕКЮРИТИ ГРУП</c:v>
                </c:pt>
                <c:pt idx="2">
                  <c:v>ОХРАНИТЕЛНИ СИСТЕМИ</c:v>
                </c:pt>
              </c:strCache>
            </c:strRef>
          </c:cat>
          <c:val>
            <c:numRef>
              <c:f>Sheet1!$D$79:$F$79</c:f>
              <c:numCache>
                <c:formatCode>General</c:formatCode>
                <c:ptCount val="3"/>
                <c:pt idx="0">
                  <c:v>1425000</c:v>
                </c:pt>
                <c:pt idx="1">
                  <c:v>1380000</c:v>
                </c:pt>
                <c:pt idx="2">
                  <c:v>482000</c:v>
                </c:pt>
              </c:numCache>
            </c:numRef>
          </c:val>
        </c:ser>
        <c:ser>
          <c:idx val="1"/>
          <c:order val="1"/>
          <c:tx>
            <c:strRef>
              <c:f>Sheet1!$C$80</c:f>
              <c:strCache>
                <c:ptCount val="1"/>
                <c:pt idx="0">
                  <c:v>НОВ ДОГОВОР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317318114008952E-2"/>
                  <c:y val="-8.8888266748789746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544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500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b="1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931098428340792E-2"/>
                  <c:y val="5.9258844499192774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861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120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b="1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010427956843041E-2"/>
                  <c:y val="-8.8888266748789416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241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200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b="1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1400" b="1">
                    <a:solidFill>
                      <a:schemeClr val="accent4">
                        <a:lumMod val="50000"/>
                      </a:schemeClr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Sheet1!$D$78:$F$78</c:f>
              <c:strCache>
                <c:ptCount val="3"/>
                <c:pt idx="0">
                  <c:v>ЕЛИТКОМ 95</c:v>
                </c:pt>
                <c:pt idx="1">
                  <c:v>ПЕТРОМАКС СЕКЮРИТИ ГРУП</c:v>
                </c:pt>
                <c:pt idx="2">
                  <c:v>ОХРАНИТЕЛНИ СИСТЕМИ</c:v>
                </c:pt>
              </c:strCache>
            </c:strRef>
          </c:cat>
          <c:val>
            <c:numRef>
              <c:f>Sheet1!$D$80:$F$80</c:f>
              <c:numCache>
                <c:formatCode>General</c:formatCode>
                <c:ptCount val="3"/>
                <c:pt idx="0">
                  <c:v>544500</c:v>
                </c:pt>
                <c:pt idx="1">
                  <c:v>861120</c:v>
                </c:pt>
                <c:pt idx="2">
                  <c:v>241200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68906496"/>
        <c:axId val="74520192"/>
      </c:barChart>
      <c:catAx>
        <c:axId val="6890649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bg-BG" sz="1200" b="1">
                <a:solidFill>
                  <a:schemeClr val="accent4">
                    <a:lumMod val="50000"/>
                  </a:schemeClr>
                </a:solidFill>
              </a:defRPr>
            </a:pPr>
            <a:endParaRPr lang="en-US"/>
          </a:p>
        </c:txPr>
        <c:crossAx val="74520192"/>
        <c:crosses val="autoZero"/>
        <c:auto val="1"/>
        <c:lblAlgn val="ctr"/>
        <c:lblOffset val="100"/>
        <c:noMultiLvlLbl val="0"/>
      </c:catAx>
      <c:valAx>
        <c:axId val="74520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bg-BG"/>
            </a:pPr>
            <a:endParaRPr lang="en-US"/>
          </a:p>
        </c:txPr>
        <c:crossAx val="68906496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lang="bg-BG" sz="1200" b="1">
              <a:solidFill>
                <a:schemeClr val="accent4">
                  <a:lumMod val="50000"/>
                </a:schemeClr>
              </a:solidFill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44450"/>
          </c:spPr>
          <c:dLbls>
            <c:dLbl>
              <c:idx val="0"/>
              <c:layout>
                <c:manualLayout>
                  <c:x val="-0.13827063716478311"/>
                  <c:y val="3.33331000307959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1 755 </a:t>
                    </a:r>
                    <a:r>
                      <a:rPr lang="en-US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926</a:t>
                    </a:r>
                    <a:r>
                      <a:rPr lang="bg-BG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5583726537840813E-3"/>
                  <c:y val="-3.0555341694896272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1 606 </a:t>
                    </a:r>
                    <a:r>
                      <a:rPr lang="en-US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587</a:t>
                    </a:r>
                    <a:r>
                      <a:rPr lang="bg-BG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714033063874884E-2"/>
                  <c:y val="8.0554991741090806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889 </a:t>
                    </a:r>
                    <a:r>
                      <a:rPr lang="en-US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200</a:t>
                    </a:r>
                    <a:r>
                      <a:rPr lang="bg-BG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1800">
                    <a:solidFill>
                      <a:schemeClr val="accent4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Sheet1!$B$56:$B$58</c:f>
              <c:strCache>
                <c:ptCount val="3"/>
                <c:pt idx="0">
                  <c:v>стар договор</c:v>
                </c:pt>
                <c:pt idx="1">
                  <c:v>нов договор</c:v>
                </c:pt>
                <c:pt idx="2">
                  <c:v>нова процедура</c:v>
                </c:pt>
              </c:strCache>
            </c:strRef>
          </c:cat>
          <c:val>
            <c:numRef>
              <c:f>Sheet1!$C$56:$C$58</c:f>
              <c:numCache>
                <c:formatCode>#,##0</c:formatCode>
                <c:ptCount val="3"/>
                <c:pt idx="0">
                  <c:v>1755926</c:v>
                </c:pt>
                <c:pt idx="1">
                  <c:v>1606587</c:v>
                </c:pt>
                <c:pt idx="2">
                  <c:v>889200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9420928"/>
        <c:axId val="74521920"/>
      </c:lineChart>
      <c:catAx>
        <c:axId val="7942092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bg-BG" sz="1400" b="1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74521920"/>
        <c:crosses val="autoZero"/>
        <c:auto val="1"/>
        <c:lblAlgn val="ctr"/>
        <c:lblOffset val="100"/>
        <c:noMultiLvlLbl val="0"/>
      </c:catAx>
      <c:valAx>
        <c:axId val="74521920"/>
        <c:scaling>
          <c:orientation val="minMax"/>
        </c:scaling>
        <c:delete val="0"/>
        <c:axPos val="l"/>
        <c:majorGridlines/>
        <c:numFmt formatCode="#,##0.00\ &quot;лв.&quot;" sourceLinked="0"/>
        <c:majorTickMark val="none"/>
        <c:minorTickMark val="none"/>
        <c:tickLblPos val="nextTo"/>
        <c:txPr>
          <a:bodyPr/>
          <a:lstStyle/>
          <a:p>
            <a:pPr>
              <a:defRPr lang="bg-BG"/>
            </a:pPr>
            <a:endParaRPr lang="en-US"/>
          </a:p>
        </c:txPr>
        <c:crossAx val="794209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pPr>
                      <a:defRPr lang="bg-BG" sz="2000" b="1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en-US" sz="20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1 200 </a:t>
                    </a:r>
                    <a:r>
                      <a:rPr lang="en-US" sz="20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000</a:t>
                    </a:r>
                    <a:r>
                      <a:rPr lang="bg-BG" sz="20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bg-BG" sz="20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лв.</a:t>
                    </a:r>
                    <a:endParaRPr lang="en-US" sz="2000" dirty="0">
                      <a:solidFill>
                        <a:schemeClr val="accent4">
                          <a:lumMod val="50000"/>
                        </a:schemeClr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pPr>
                      <a:defRPr lang="bg-BG" sz="2000" b="1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en-US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160 </a:t>
                    </a:r>
                    <a:r>
                      <a:rPr lang="en-US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000</a:t>
                    </a:r>
                    <a:r>
                      <a:rPr lang="bg-BG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 лв.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>
                    <a:solidFill>
                      <a:schemeClr val="accent4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Sheet1!$B$69:$B$70</c:f>
              <c:strCache>
                <c:ptCount val="2"/>
                <c:pt idx="0">
                  <c:v>стар договор</c:v>
                </c:pt>
                <c:pt idx="1">
                  <c:v>самостоятелно обслужване</c:v>
                </c:pt>
              </c:strCache>
            </c:strRef>
          </c:cat>
          <c:val>
            <c:numRef>
              <c:f>Sheet1!$C$69:$C$70</c:f>
              <c:numCache>
                <c:formatCode>#,##0</c:formatCode>
                <c:ptCount val="2"/>
                <c:pt idx="0">
                  <c:v>1200000</c:v>
                </c:pt>
                <c:pt idx="1">
                  <c:v>160000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79640064"/>
        <c:axId val="69044480"/>
      </c:barChart>
      <c:catAx>
        <c:axId val="7964006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bg-BG" sz="1800" b="1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69044480"/>
        <c:crosses val="autoZero"/>
        <c:auto val="1"/>
        <c:lblAlgn val="ctr"/>
        <c:lblOffset val="100"/>
        <c:noMultiLvlLbl val="0"/>
      </c:catAx>
      <c:valAx>
        <c:axId val="69044480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796400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160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6 154 </a:t>
                    </a:r>
                    <a:r>
                      <a:rPr lang="en-US" sz="160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152</a:t>
                    </a:r>
                    <a:r>
                      <a:rPr lang="bg-BG" sz="160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sz="160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3 </a:t>
                    </a:r>
                    <a:r>
                      <a:rPr lang="en-US" sz="160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650 </a:t>
                    </a:r>
                    <a:r>
                      <a:rPr lang="en-US" sz="160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400</a:t>
                    </a:r>
                    <a:r>
                      <a:rPr lang="bg-BG" sz="160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sz="1600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1600" b="1">
                    <a:solidFill>
                      <a:schemeClr val="accent4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Sheet1!$B$81:$B$82</c:f>
              <c:strCache>
                <c:ptCount val="2"/>
                <c:pt idx="0">
                  <c:v>стар договор</c:v>
                </c:pt>
                <c:pt idx="1">
                  <c:v>нова процедура</c:v>
                </c:pt>
              </c:strCache>
            </c:strRef>
          </c:cat>
          <c:val>
            <c:numRef>
              <c:f>Sheet1!$C$81:$C$82</c:f>
              <c:numCache>
                <c:formatCode>#,##0</c:formatCode>
                <c:ptCount val="2"/>
                <c:pt idx="0">
                  <c:v>6154152</c:v>
                </c:pt>
                <c:pt idx="1">
                  <c:v>3650400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79642112"/>
        <c:axId val="69046208"/>
      </c:barChart>
      <c:catAx>
        <c:axId val="7964211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bg-BG" sz="1600" b="1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69046208"/>
        <c:crosses val="autoZero"/>
        <c:auto val="1"/>
        <c:lblAlgn val="ctr"/>
        <c:lblOffset val="100"/>
        <c:noMultiLvlLbl val="0"/>
      </c:catAx>
      <c:valAx>
        <c:axId val="69046208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796421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6 825 </a:t>
                    </a:r>
                    <a:r>
                      <a:rPr lang="en-US" smtClean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623</a:t>
                    </a:r>
                    <a:r>
                      <a:rPr lang="bg-BG" smtClean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 лв.</a:t>
                    </a:r>
                    <a:endParaRPr lang="en-US">
                      <a:solidFill>
                        <a:schemeClr val="accent5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1 </a:t>
                    </a:r>
                    <a:r>
                      <a:rPr lang="en-US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500 </a:t>
                    </a:r>
                    <a:r>
                      <a:rPr lang="en-US" smtClean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000</a:t>
                    </a:r>
                    <a:r>
                      <a:rPr lang="bg-BG" smtClean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dirty="0">
                      <a:solidFill>
                        <a:schemeClr val="accent5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1600" b="1">
                    <a:solidFill>
                      <a:schemeClr val="accent5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Sheet1!$B$93:$B$94</c:f>
              <c:strCache>
                <c:ptCount val="2"/>
                <c:pt idx="0">
                  <c:v>стар договор</c:v>
                </c:pt>
                <c:pt idx="1">
                  <c:v>самостоятелно обслужване</c:v>
                </c:pt>
              </c:strCache>
            </c:strRef>
          </c:cat>
          <c:val>
            <c:numRef>
              <c:f>Sheet1!$C$93:$C$94</c:f>
              <c:numCache>
                <c:formatCode>#,##0</c:formatCode>
                <c:ptCount val="2"/>
                <c:pt idx="0">
                  <c:v>6825623</c:v>
                </c:pt>
                <c:pt idx="1">
                  <c:v>1500000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81200640"/>
        <c:axId val="69049088"/>
      </c:barChart>
      <c:catAx>
        <c:axId val="8120064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bg-BG" sz="1800" b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69049088"/>
        <c:crosses val="autoZero"/>
        <c:auto val="1"/>
        <c:lblAlgn val="ctr"/>
        <c:lblOffset val="100"/>
        <c:noMultiLvlLbl val="0"/>
      </c:catAx>
      <c:valAx>
        <c:axId val="69049088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812006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pPr>
                      <a:defRPr lang="bg-BG" sz="1800" b="1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en-US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2 880 </a:t>
                    </a:r>
                    <a:r>
                      <a:rPr lang="en-US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119</a:t>
                    </a:r>
                    <a:r>
                      <a:rPr lang="bg-BG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pPr>
                      <a:defRPr lang="bg-BG" sz="1800" b="1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en-US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 </a:t>
                    </a:r>
                    <a:r>
                      <a:rPr lang="en-US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141 </a:t>
                    </a:r>
                    <a:r>
                      <a:rPr lang="en-US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582</a:t>
                    </a:r>
                    <a:r>
                      <a:rPr lang="bg-BG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>
                    <a:solidFill>
                      <a:schemeClr val="accent4">
                        <a:lumMod val="50000"/>
                      </a:schemeClr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Sheet2!$B$29:$B$30</c:f>
              <c:strCache>
                <c:ptCount val="2"/>
                <c:pt idx="0">
                  <c:v>стари договори</c:v>
                </c:pt>
                <c:pt idx="1">
                  <c:v>нови договори</c:v>
                </c:pt>
              </c:strCache>
            </c:strRef>
          </c:cat>
          <c:val>
            <c:numRef>
              <c:f>Sheet2!$C$29:$C$30</c:f>
              <c:numCache>
                <c:formatCode>#,##0</c:formatCode>
                <c:ptCount val="2"/>
                <c:pt idx="0">
                  <c:v>2880119</c:v>
                </c:pt>
                <c:pt idx="1">
                  <c:v>1141582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81195008"/>
        <c:axId val="79454784"/>
      </c:barChart>
      <c:catAx>
        <c:axId val="8119500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bg-BG" sz="1600" b="1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79454784"/>
        <c:crosses val="autoZero"/>
        <c:auto val="1"/>
        <c:lblAlgn val="ctr"/>
        <c:lblOffset val="100"/>
        <c:noMultiLvlLbl val="0"/>
      </c:catAx>
      <c:valAx>
        <c:axId val="79454784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811950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Sheet3!$G$17</c:f>
              <c:strCache>
                <c:ptCount val="1"/>
                <c:pt idx="0">
                  <c:v>разходи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8.9786128029080252E-3"/>
                  <c:y val="-9.0504417053312705E-2"/>
                </c:manualLayout>
              </c:layout>
              <c:tx>
                <c:rich>
                  <a:bodyPr/>
                  <a:lstStyle/>
                  <a:p>
                    <a:pPr>
                      <a:defRPr lang="bg-BG" sz="1600" b="1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en-US" b="1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48 210 </a:t>
                    </a:r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469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b="1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323006090468794E-2"/>
                  <c:y val="-0.12605972375282826"/>
                </c:manualLayout>
              </c:layout>
              <c:tx>
                <c:rich>
                  <a:bodyPr/>
                  <a:lstStyle/>
                  <a:p>
                    <a:pPr>
                      <a:defRPr lang="bg-BG" sz="1600" b="1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en-US" b="1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27 879 </a:t>
                    </a:r>
                    <a:r>
                      <a:rPr lang="en-US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045</a:t>
                    </a:r>
                    <a:r>
                      <a:rPr lang="bg-BG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b="1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1600"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Sheet3!$H$16:$I$16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Sheet3!$H$17:$I$17</c:f>
              <c:numCache>
                <c:formatCode>#,##0</c:formatCode>
                <c:ptCount val="2"/>
                <c:pt idx="0">
                  <c:v>48210469</c:v>
                </c:pt>
                <c:pt idx="1">
                  <c:v>27879045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81196544"/>
        <c:axId val="79457088"/>
        <c:axId val="0"/>
      </c:bar3DChart>
      <c:catAx>
        <c:axId val="81196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bg-BG" sz="1800" b="1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79457088"/>
        <c:crosses val="autoZero"/>
        <c:auto val="1"/>
        <c:lblAlgn val="ctr"/>
        <c:lblOffset val="100"/>
        <c:noMultiLvlLbl val="0"/>
      </c:catAx>
      <c:valAx>
        <c:axId val="79457088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 lang="bg-BG"/>
            </a:pPr>
            <a:endParaRPr lang="en-US"/>
          </a:p>
        </c:txPr>
        <c:crossAx val="811965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0094215640458548"/>
                  <c:y val="-0.1707385736193934"/>
                </c:manualLayout>
              </c:layout>
              <c:spPr/>
              <c:txPr>
                <a:bodyPr/>
                <a:lstStyle/>
                <a:p>
                  <a:pPr>
                    <a:defRPr lang="bg-BG" sz="2000" b="1" i="0" u="none" strike="noStrike" baseline="0">
                      <a:solidFill>
                        <a:srgbClr val="FF0000"/>
                      </a:solidFill>
                      <a:latin typeface="Arial" pitchFamily="34" charset="0"/>
                      <a:ea typeface="Calibri"/>
                      <a:cs typeface="Arial" pitchFamily="34" charset="0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1.3185249931624399E-2"/>
                  <c:y val="-1.2909184876485201E-2"/>
                </c:manualLayout>
              </c:layout>
              <c:spPr/>
              <c:txPr>
                <a:bodyPr/>
                <a:lstStyle/>
                <a:p>
                  <a:pPr>
                    <a:defRPr lang="bg-BG" sz="1200" b="1" i="0" u="none" strike="noStrike" baseline="0">
                      <a:solidFill>
                        <a:srgbClr val="FF0000"/>
                      </a:solidFill>
                      <a:latin typeface="Arial" pitchFamily="34" charset="0"/>
                      <a:ea typeface="Calibri"/>
                      <a:cs typeface="Arial" pitchFamily="34" charset="0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4.2802042438090559E-5"/>
                  <c:y val="0.11774490211736495"/>
                </c:manualLayout>
              </c:layout>
              <c:spPr/>
              <c:txPr>
                <a:bodyPr/>
                <a:lstStyle/>
                <a:p>
                  <a:pPr>
                    <a:defRPr lang="bg-BG" sz="1600" b="1" i="0" u="none" strike="noStrike" baseline="0">
                      <a:solidFill>
                        <a:srgbClr val="FF0000"/>
                      </a:solidFill>
                      <a:latin typeface="Arial" pitchFamily="34" charset="0"/>
                      <a:ea typeface="Calibri"/>
                      <a:cs typeface="Arial" pitchFamily="34" charset="0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spPr/>
              <c:txPr>
                <a:bodyPr/>
                <a:lstStyle/>
                <a:p>
                  <a:pPr>
                    <a:defRPr lang="bg-BG" sz="1100" b="1" i="0" u="none" strike="noStrike" baseline="0">
                      <a:solidFill>
                        <a:srgbClr val="FF0000"/>
                      </a:solidFill>
                      <a:latin typeface="Arial" pitchFamily="34" charset="0"/>
                      <a:ea typeface="Calibri"/>
                      <a:cs typeface="Arial" pitchFamily="34" charset="0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2.5539061276343999E-3"/>
                  <c:y val="-0.1343686417176717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6.1167007036152313E-2"/>
                  <c:y val="-4.7313754584394924E-3"/>
                </c:manualLayout>
              </c:layout>
              <c:tx>
                <c:rich>
                  <a:bodyPr/>
                  <a:lstStyle/>
                  <a:p>
                    <a:pPr>
                      <a:defRPr lang="bg-BG" sz="1400" b="1" i="0" u="none" strike="noStrike" baseline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defRPr>
                    </a:pPr>
                    <a:r>
                      <a:rPr lang="ru-RU" smtClean="0"/>
                      <a:t>външни услуги </a:t>
                    </a:r>
                    <a:r>
                      <a:rPr lang="ru-RU" dirty="0" smtClean="0"/>
                      <a:t>–</a:t>
                    </a:r>
                    <a:r>
                      <a:rPr lang="ru-RU" smtClean="0"/>
                      <a:t> пране, охрана, почистване и др. </a:t>
                    </a:r>
                    <a:r>
                      <a:rPr lang="ru-RU"/>
                      <a:t>
18%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lang="bg-BG" sz="1050" b="1" i="0" u="none" strike="noStrike" baseline="0">
                    <a:solidFill>
                      <a:srgbClr val="000000"/>
                    </a:solidFill>
                    <a:latin typeface="Arial" pitchFamily="34" charset="0"/>
                    <a:ea typeface="Calibri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Sheet1!$C$152:$C$162</c:f>
              <c:strCache>
                <c:ptCount val="11"/>
                <c:pt idx="0">
                  <c:v>Заплати</c:v>
                </c:pt>
                <c:pt idx="1">
                  <c:v>Осиг. Вноски</c:v>
                </c:pt>
                <c:pt idx="2">
                  <c:v>Здравно осиг. Вноски</c:v>
                </c:pt>
                <c:pt idx="3">
                  <c:v>ДЗПО</c:v>
                </c:pt>
                <c:pt idx="4">
                  <c:v>Храна</c:v>
                </c:pt>
                <c:pt idx="5">
                  <c:v>Mедикаменти</c:v>
                </c:pt>
                <c:pt idx="6">
                  <c:v>Постелен инвентар</c:v>
                </c:pt>
                <c:pt idx="7">
                  <c:v>вода, горива, ел. енергия</c:v>
                </c:pt>
                <c:pt idx="8">
                  <c:v>Текущ ремонт</c:v>
                </c:pt>
                <c:pt idx="9">
                  <c:v>Разходи за външни услуги</c:v>
                </c:pt>
                <c:pt idx="10">
                  <c:v>Капит. Разходи</c:v>
                </c:pt>
              </c:strCache>
            </c:strRef>
          </c:cat>
          <c:val>
            <c:numRef>
              <c:f>Sheet1!$D$152:$D$162</c:f>
              <c:numCache>
                <c:formatCode>#,##0</c:formatCode>
                <c:ptCount val="11"/>
                <c:pt idx="0" formatCode="#,##0.00">
                  <c:v>56292666.490000002</c:v>
                </c:pt>
                <c:pt idx="1">
                  <c:v>7564240.8700000001</c:v>
                </c:pt>
                <c:pt idx="2" formatCode="#,##0.00">
                  <c:v>2536786.2000000002</c:v>
                </c:pt>
                <c:pt idx="3" formatCode="#,##0.00">
                  <c:v>1317998.6900000011</c:v>
                </c:pt>
                <c:pt idx="4" formatCode="#,##0.00">
                  <c:v>6154152</c:v>
                </c:pt>
                <c:pt idx="5" formatCode="#,##0.00">
                  <c:v>21708777.710000001</c:v>
                </c:pt>
                <c:pt idx="6" formatCode="#,##0.00">
                  <c:v>17443.400000000001</c:v>
                </c:pt>
                <c:pt idx="7" formatCode="#,##0.00">
                  <c:v>6953894.3000000007</c:v>
                </c:pt>
                <c:pt idx="8" formatCode="#,##0.00">
                  <c:v>116893.5</c:v>
                </c:pt>
                <c:pt idx="9" formatCode="#,##0.00">
                  <c:v>23058749.690000001</c:v>
                </c:pt>
                <c:pt idx="10" formatCode="#,##0.00">
                  <c:v>603106.23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Sheet1!$C$181</c:f>
              <c:strCache>
                <c:ptCount val="1"/>
                <c:pt idx="0">
                  <c:v>неплатени задължения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200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130 000 </a:t>
                    </a:r>
                    <a:r>
                      <a:rPr lang="en-US" sz="2000" smtClean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000</a:t>
                    </a:r>
                    <a:r>
                      <a:rPr lang="bg-BG" sz="2000" smtClean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sz="2000">
                      <a:solidFill>
                        <a:schemeClr val="accent5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200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103 000 </a:t>
                    </a:r>
                    <a:r>
                      <a:rPr lang="en-US" sz="2000" smtClean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000</a:t>
                    </a:r>
                    <a:r>
                      <a:rPr lang="bg-BG" sz="2000" smtClean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sz="2000">
                      <a:solidFill>
                        <a:schemeClr val="accent5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2000" b="1" i="0" u="none" strike="noStrike" baseline="0">
                    <a:solidFill>
                      <a:schemeClr val="accent5">
                        <a:lumMod val="50000"/>
                      </a:schemeClr>
                    </a:solidFill>
                    <a:latin typeface="Arial" pitchFamily="34" charset="0"/>
                    <a:ea typeface="Calibri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Sheet1!$D$180:$E$180</c:f>
              <c:strCache>
                <c:ptCount val="2"/>
                <c:pt idx="0">
                  <c:v>стари задължения</c:v>
                </c:pt>
                <c:pt idx="1">
                  <c:v>м. декември 2014 г.</c:v>
                </c:pt>
              </c:strCache>
            </c:strRef>
          </c:cat>
          <c:val>
            <c:numRef>
              <c:f>Sheet1!$D$181:$E$181</c:f>
              <c:numCache>
                <c:formatCode>#,##0</c:formatCode>
                <c:ptCount val="2"/>
                <c:pt idx="0">
                  <c:v>130000000</c:v>
                </c:pt>
                <c:pt idx="1">
                  <c:v>103000000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69335552"/>
        <c:axId val="69160896"/>
      </c:barChart>
      <c:catAx>
        <c:axId val="69335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lang="bg-BG" sz="1600" b="1" i="0" u="none" strike="noStrike" baseline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defRPr>
            </a:pPr>
            <a:endParaRPr lang="en-US"/>
          </a:p>
        </c:txPr>
        <c:crossAx val="69160896"/>
        <c:crosses val="autoZero"/>
        <c:auto val="1"/>
        <c:lblAlgn val="ctr"/>
        <c:lblOffset val="100"/>
        <c:noMultiLvlLbl val="0"/>
      </c:catAx>
      <c:valAx>
        <c:axId val="69160896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txPr>
          <a:bodyPr rot="0" vert="horz"/>
          <a:lstStyle/>
          <a:p>
            <a:pPr>
              <a:defRPr lang="bg-BG"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9335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Sheet1!$C$219</c:f>
              <c:strCache>
                <c:ptCount val="1"/>
                <c:pt idx="0">
                  <c:v>просрочени задължения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2000" b="1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112 000 </a:t>
                    </a:r>
                    <a:r>
                      <a:rPr lang="en-US" sz="2000" b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000</a:t>
                    </a:r>
                    <a:r>
                      <a:rPr lang="bg-BG" sz="2000" b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 лв.</a:t>
                    </a:r>
                    <a:endParaRPr lang="en-US" sz="2000" b="1">
                      <a:solidFill>
                        <a:schemeClr val="accent5">
                          <a:lumMod val="50000"/>
                        </a:schemeClr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20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95 </a:t>
                    </a:r>
                    <a:r>
                      <a:rPr lang="en-US" sz="2000" b="1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000 </a:t>
                    </a:r>
                    <a:r>
                      <a:rPr lang="en-US" sz="2000" b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000</a:t>
                    </a:r>
                    <a:r>
                      <a:rPr lang="bg-BG" sz="2000" b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 лв.</a:t>
                    </a:r>
                    <a:endParaRPr lang="en-US" sz="2000" b="1" dirty="0">
                      <a:solidFill>
                        <a:schemeClr val="accent5">
                          <a:lumMod val="50000"/>
                        </a:schemeClr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2000" b="1">
                    <a:solidFill>
                      <a:schemeClr val="accent5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Sheet1!$D$218:$E$218</c:f>
              <c:strCache>
                <c:ptCount val="2"/>
                <c:pt idx="0">
                  <c:v>стари задължения</c:v>
                </c:pt>
                <c:pt idx="1">
                  <c:v>м. декември 2014</c:v>
                </c:pt>
              </c:strCache>
            </c:strRef>
          </c:cat>
          <c:val>
            <c:numRef>
              <c:f>Sheet1!$D$219:$E$219</c:f>
              <c:numCache>
                <c:formatCode>#,##0</c:formatCode>
                <c:ptCount val="2"/>
                <c:pt idx="0">
                  <c:v>112000000</c:v>
                </c:pt>
                <c:pt idx="1">
                  <c:v>95000000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74269184"/>
        <c:axId val="69163200"/>
      </c:barChart>
      <c:catAx>
        <c:axId val="74269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lang="bg-BG" sz="1600" b="1" i="0" u="none" strike="noStrike" baseline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defRPr>
            </a:pPr>
            <a:endParaRPr lang="en-US"/>
          </a:p>
        </c:txPr>
        <c:crossAx val="69163200"/>
        <c:crosses val="autoZero"/>
        <c:auto val="1"/>
        <c:lblAlgn val="ctr"/>
        <c:lblOffset val="100"/>
        <c:noMultiLvlLbl val="0"/>
      </c:catAx>
      <c:valAx>
        <c:axId val="69163200"/>
        <c:scaling>
          <c:orientation val="minMax"/>
          <c:min val="0"/>
        </c:scaling>
        <c:delete val="0"/>
        <c:axPos val="l"/>
        <c:numFmt formatCode="#,##0.00\ \л\в" sourceLinked="0"/>
        <c:majorTickMark val="none"/>
        <c:minorTickMark val="none"/>
        <c:tickLblPos val="nextTo"/>
        <c:txPr>
          <a:bodyPr rot="0" vert="horz"/>
          <a:lstStyle/>
          <a:p>
            <a:pPr>
              <a:defRPr lang="bg-BG"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742691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Sheet1!$B$44</c:f>
              <c:strCache>
                <c:ptCount val="1"/>
                <c:pt idx="0">
                  <c:v>І полугодие 2014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209</a:t>
                    </a:r>
                    <a:r>
                      <a:rPr lang="bg-BG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380,58</a:t>
                    </a:r>
                    <a:r>
                      <a:rPr lang="bg-BG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283</a:t>
                    </a:r>
                    <a:r>
                      <a:rPr lang="bg-BG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908,86</a:t>
                    </a:r>
                    <a:r>
                      <a:rPr lang="bg-BG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1600" b="1">
                    <a:solidFill>
                      <a:schemeClr val="accent4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Sheet1!$C$43:$D$43</c:f>
              <c:strCache>
                <c:ptCount val="2"/>
                <c:pt idx="0">
                  <c:v>хематология</c:v>
                </c:pt>
                <c:pt idx="1">
                  <c:v>онкология</c:v>
                </c:pt>
              </c:strCache>
            </c:strRef>
          </c:cat>
          <c:val>
            <c:numRef>
              <c:f>Sheet1!$C$44:$D$44</c:f>
              <c:numCache>
                <c:formatCode>General</c:formatCode>
                <c:ptCount val="2"/>
                <c:pt idx="0">
                  <c:v>209380.58</c:v>
                </c:pt>
                <c:pt idx="1">
                  <c:v>283908.86</c:v>
                </c:pt>
              </c:numCache>
            </c:numRef>
          </c:val>
        </c:ser>
        <c:ser>
          <c:idx val="1"/>
          <c:order val="1"/>
          <c:tx>
            <c:strRef>
              <c:f>Sheet1!$B$45</c:f>
              <c:strCache>
                <c:ptCount val="1"/>
                <c:pt idx="0">
                  <c:v>ІІ полугодие 2014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475546210356373E-2"/>
                  <c:y val="-5.643699476113613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163</a:t>
                    </a:r>
                    <a:r>
                      <a:rPr lang="bg-BG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149,98</a:t>
                    </a:r>
                    <a:r>
                      <a:rPr lang="bg-BG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594432762945467E-2"/>
                  <c:y val="-2.821849738056799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164</a:t>
                    </a:r>
                    <a:r>
                      <a:rPr lang="bg-BG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060,02</a:t>
                    </a:r>
                    <a:r>
                      <a:rPr lang="bg-BG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1600" b="1">
                    <a:solidFill>
                      <a:schemeClr val="accent4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Sheet1!$C$43:$D$43</c:f>
              <c:strCache>
                <c:ptCount val="2"/>
                <c:pt idx="0">
                  <c:v>хематология</c:v>
                </c:pt>
                <c:pt idx="1">
                  <c:v>онкология</c:v>
                </c:pt>
              </c:strCache>
            </c:strRef>
          </c:cat>
          <c:val>
            <c:numRef>
              <c:f>Sheet1!$C$45:$D$45</c:f>
              <c:numCache>
                <c:formatCode>General</c:formatCode>
                <c:ptCount val="2"/>
                <c:pt idx="0">
                  <c:v>163149.97999999998</c:v>
                </c:pt>
                <c:pt idx="1">
                  <c:v>164060.01999999999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74810880"/>
        <c:axId val="74387968"/>
      </c:barChart>
      <c:catAx>
        <c:axId val="7481088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bg-BG" sz="1800" b="1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74387968"/>
        <c:crosses val="autoZero"/>
        <c:auto val="1"/>
        <c:lblAlgn val="ctr"/>
        <c:lblOffset val="100"/>
        <c:noMultiLvlLbl val="0"/>
      </c:catAx>
      <c:valAx>
        <c:axId val="743879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bg-BG"/>
            </a:pPr>
            <a:endParaRPr lang="en-US"/>
          </a:p>
        </c:txPr>
        <c:crossAx val="74810880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lang="bg-BG" sz="1600" b="1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Sheet1!$B$51</c:f>
              <c:strCache>
                <c:ptCount val="1"/>
                <c:pt idx="0">
                  <c:v>I полугодие 2013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1 116 </a:t>
                    </a:r>
                    <a:r>
                      <a:rPr lang="en-US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169</a:t>
                    </a:r>
                    <a:r>
                      <a:rPr lang="bg-BG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endParaRPr lang="en-US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5 </a:t>
                    </a:r>
                    <a:r>
                      <a:rPr lang="en-US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789 </a:t>
                    </a:r>
                    <a:r>
                      <a:rPr lang="en-US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661</a:t>
                    </a:r>
                    <a:r>
                      <a:rPr lang="bg-BG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1800" b="1">
                    <a:solidFill>
                      <a:schemeClr val="accent4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Sheet1!$C$50:$D$50</c:f>
              <c:strCache>
                <c:ptCount val="2"/>
                <c:pt idx="0">
                  <c:v>ИЗВЪРШЕНИ ИЗСЛЕДВАНИЯ</c:v>
                </c:pt>
                <c:pt idx="1">
                  <c:v>СТОЙНОСТ НА КОНСУМАТИВИТЕ</c:v>
                </c:pt>
              </c:strCache>
            </c:strRef>
          </c:cat>
          <c:val>
            <c:numRef>
              <c:f>Sheet1!$C$51:$D$51</c:f>
              <c:numCache>
                <c:formatCode>#,##0</c:formatCode>
                <c:ptCount val="2"/>
                <c:pt idx="0">
                  <c:v>1116169</c:v>
                </c:pt>
                <c:pt idx="1">
                  <c:v>5789661</c:v>
                </c:pt>
              </c:numCache>
            </c:numRef>
          </c:val>
        </c:ser>
        <c:ser>
          <c:idx val="1"/>
          <c:order val="1"/>
          <c:tx>
            <c:strRef>
              <c:f>Sheet1!$B$52</c:f>
              <c:strCache>
                <c:ptCount val="1"/>
                <c:pt idx="0">
                  <c:v>II полугодие 2014 </c:v>
                </c:pt>
              </c:strCache>
            </c:strRef>
          </c:tx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4 520 </a:t>
                    </a:r>
                    <a:r>
                      <a:rPr lang="en-US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687</a:t>
                    </a:r>
                    <a:r>
                      <a:rPr lang="bg-BG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1800" b="1">
                    <a:solidFill>
                      <a:schemeClr val="accent4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Sheet1!$C$50:$D$50</c:f>
              <c:strCache>
                <c:ptCount val="2"/>
                <c:pt idx="0">
                  <c:v>ИЗВЪРШЕНИ ИЗСЛЕДВАНИЯ</c:v>
                </c:pt>
                <c:pt idx="1">
                  <c:v>СТОЙНОСТ НА КОНСУМАТИВИТЕ</c:v>
                </c:pt>
              </c:strCache>
            </c:strRef>
          </c:cat>
          <c:val>
            <c:numRef>
              <c:f>Sheet1!$C$52:$D$52</c:f>
              <c:numCache>
                <c:formatCode>#,##0</c:formatCode>
                <c:ptCount val="2"/>
                <c:pt idx="0">
                  <c:v>1437339</c:v>
                </c:pt>
                <c:pt idx="1">
                  <c:v>4520687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74812928"/>
        <c:axId val="74389696"/>
      </c:barChart>
      <c:catAx>
        <c:axId val="7481292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bg-BG" sz="1100" b="1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74389696"/>
        <c:crosses val="autoZero"/>
        <c:auto val="1"/>
        <c:lblAlgn val="ctr"/>
        <c:lblOffset val="100"/>
        <c:noMultiLvlLbl val="0"/>
      </c:catAx>
      <c:valAx>
        <c:axId val="74389696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one"/>
        <c:txPr>
          <a:bodyPr/>
          <a:lstStyle/>
          <a:p>
            <a:pPr>
              <a:defRPr lang="bg-BG"/>
            </a:pPr>
            <a:endParaRPr lang="en-US"/>
          </a:p>
        </c:txPr>
        <c:crossAx val="74812928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lang="bg-BG" sz="2000" b="1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dLbls>
            <c:dLbl>
              <c:idx val="0"/>
              <c:layout>
                <c:manualLayout>
                  <c:x val="-0.1174303730646294"/>
                  <c:y val="-4.1481424451972372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2 732 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971</a:t>
                    </a:r>
                    <a:r>
                      <a:rPr lang="bg-BG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 лв.</a:t>
                    </a:r>
                    <a:endParaRPr lang="en-US" sz="1800" b="1" dirty="0">
                      <a:solidFill>
                        <a:schemeClr val="accent5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250524802285728E-2"/>
                  <c:y val="-8.8888266748789486E-3"/>
                </c:manualLayout>
              </c:layout>
              <c:tx>
                <c:rich>
                  <a:bodyPr/>
                  <a:lstStyle/>
                  <a:p>
                    <a:r>
                      <a:rPr lang="en-US" sz="1800" b="1">
                        <a:solidFill>
                          <a:schemeClr val="accent5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2 692 </a:t>
                    </a:r>
                    <a:r>
                      <a:rPr lang="en-US" sz="1800" b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800</a:t>
                    </a:r>
                    <a:r>
                      <a:rPr lang="bg-BG" sz="1800" b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 лв.</a:t>
                    </a:r>
                    <a:endParaRPr lang="en-US" sz="1800" b="1">
                      <a:solidFill>
                        <a:schemeClr val="accent5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6.518472894911212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>
                        <a:solidFill>
                          <a:schemeClr val="accent5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1 595 </a:t>
                    </a:r>
                    <a:r>
                      <a:rPr lang="en-US" sz="1800" b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280</a:t>
                    </a:r>
                    <a:r>
                      <a:rPr lang="bg-BG" sz="1800" b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 лв.</a:t>
                    </a:r>
                    <a:endParaRPr lang="en-US" sz="1800" b="1">
                      <a:solidFill>
                        <a:schemeClr val="accent5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Sheet1!$B$44:$B$46</c:f>
              <c:strCache>
                <c:ptCount val="3"/>
                <c:pt idx="0">
                  <c:v>стар договор</c:v>
                </c:pt>
                <c:pt idx="1">
                  <c:v>нов договор</c:v>
                </c:pt>
                <c:pt idx="2">
                  <c:v>нова процедура</c:v>
                </c:pt>
              </c:strCache>
            </c:strRef>
          </c:cat>
          <c:val>
            <c:numRef>
              <c:f>Sheet1!$C$44:$C$46</c:f>
              <c:numCache>
                <c:formatCode>#,##0</c:formatCode>
                <c:ptCount val="3"/>
                <c:pt idx="0">
                  <c:v>2732971</c:v>
                </c:pt>
                <c:pt idx="1">
                  <c:v>2692800</c:v>
                </c:pt>
                <c:pt idx="2">
                  <c:v>1595280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5024384"/>
        <c:axId val="62858368"/>
      </c:lineChart>
      <c:catAx>
        <c:axId val="7502438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</a:defRPr>
            </a:pPr>
            <a:endParaRPr lang="en-US"/>
          </a:p>
        </c:txPr>
        <c:crossAx val="62858368"/>
        <c:crosses val="autoZero"/>
        <c:auto val="1"/>
        <c:lblAlgn val="ctr"/>
        <c:lblOffset val="100"/>
        <c:noMultiLvlLbl val="0"/>
      </c:catAx>
      <c:valAx>
        <c:axId val="62858368"/>
        <c:scaling>
          <c:orientation val="minMax"/>
        </c:scaling>
        <c:delete val="0"/>
        <c:axPos val="l"/>
        <c:majorGridlines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</a:defRPr>
            </a:pPr>
            <a:endParaRPr lang="en-US"/>
          </a:p>
        </c:txPr>
        <c:crossAx val="75024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659001215229492"/>
          <c:y val="0.14637613289591264"/>
          <c:w val="0.82340998784770558"/>
          <c:h val="0.72237655538559864"/>
        </c:manualLayout>
      </c:layout>
      <c:lineChart>
        <c:grouping val="standard"/>
        <c:varyColors val="0"/>
        <c:ser>
          <c:idx val="0"/>
          <c:order val="0"/>
          <c:spPr>
            <a:ln w="44450"/>
          </c:spPr>
          <c:dLbls>
            <c:dLbl>
              <c:idx val="0"/>
              <c:layout>
                <c:manualLayout>
                  <c:x val="2.8318385866870879E-2"/>
                  <c:y val="-3.3542742169354466E-3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948 </a:t>
                    </a:r>
                    <a:r>
                      <a:rPr lang="en-US" sz="2000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948</a:t>
                    </a:r>
                    <a:r>
                      <a:rPr lang="bg-BG" sz="2000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sz="2000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pPr>
                      <a:defRPr lang="bg-BG" sz="200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en-US" sz="200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259 </a:t>
                    </a:r>
                    <a:r>
                      <a:rPr lang="en-US" sz="200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000</a:t>
                    </a:r>
                    <a:r>
                      <a:rPr lang="bg-BG" sz="200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sz="2000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2400">
                    <a:solidFill>
                      <a:schemeClr val="accent4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Sheet1!$Q$21:$Q$22</c:f>
              <c:strCache>
                <c:ptCount val="2"/>
                <c:pt idx="0">
                  <c:v>стар догоовор</c:v>
                </c:pt>
                <c:pt idx="1">
                  <c:v>нов договор</c:v>
                </c:pt>
              </c:strCache>
            </c:strRef>
          </c:cat>
          <c:val>
            <c:numRef>
              <c:f>Sheet1!$R$21:$R$22</c:f>
              <c:numCache>
                <c:formatCode>#,##0</c:formatCode>
                <c:ptCount val="2"/>
                <c:pt idx="0">
                  <c:v>948948</c:v>
                </c:pt>
                <c:pt idx="1">
                  <c:v>259000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9237120"/>
        <c:axId val="62861248"/>
      </c:lineChart>
      <c:catAx>
        <c:axId val="7923712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bg-BG" sz="1600" b="1">
                <a:solidFill>
                  <a:schemeClr val="accent4">
                    <a:lumMod val="50000"/>
                  </a:schemeClr>
                </a:solidFill>
              </a:defRPr>
            </a:pPr>
            <a:endParaRPr lang="en-US"/>
          </a:p>
        </c:txPr>
        <c:crossAx val="62861248"/>
        <c:crosses val="autoZero"/>
        <c:auto val="1"/>
        <c:lblAlgn val="ctr"/>
        <c:lblOffset val="100"/>
        <c:noMultiLvlLbl val="0"/>
      </c:catAx>
      <c:valAx>
        <c:axId val="62861248"/>
        <c:scaling>
          <c:orientation val="minMax"/>
        </c:scaling>
        <c:delete val="0"/>
        <c:axPos val="l"/>
        <c:majorGridlines/>
        <c:numFmt formatCode="#,##0.00\ &quot;лв.&quot;" sourceLinked="0"/>
        <c:majorTickMark val="none"/>
        <c:minorTickMark val="none"/>
        <c:tickLblPos val="nextTo"/>
        <c:txPr>
          <a:bodyPr/>
          <a:lstStyle/>
          <a:p>
            <a:pPr>
              <a:defRPr lang="bg-BG"/>
            </a:pPr>
            <a:endParaRPr lang="en-US"/>
          </a:p>
        </c:txPr>
        <c:crossAx val="792371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dLbls>
            <c:dLbl>
              <c:idx val="0"/>
              <c:layout>
                <c:manualLayout>
                  <c:x val="6.2377731051782154E-3"/>
                  <c:y val="-5.333296004927374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682 </a:t>
                    </a:r>
                    <a:r>
                      <a:rPr lang="en-US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308</a:t>
                    </a:r>
                    <a:r>
                      <a:rPr lang="bg-BG" dirty="0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5867195354774652E-2"/>
                  <c:y val="2.9629422249596391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655 </a:t>
                    </a:r>
                    <a:r>
                      <a:rPr lang="en-US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200</a:t>
                    </a:r>
                    <a:r>
                      <a:rPr lang="bg-BG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259 </a:t>
                    </a:r>
                    <a:r>
                      <a:rPr lang="en-US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200</a:t>
                    </a:r>
                    <a:r>
                      <a:rPr lang="bg-BG" smtClean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лв.</a:t>
                    </a:r>
                    <a:endParaRPr lang="en-US" dirty="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bg-BG" sz="1800">
                    <a:solidFill>
                      <a:schemeClr val="accent4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Sheet1!$B$22:$B$24</c:f>
              <c:strCache>
                <c:ptCount val="3"/>
                <c:pt idx="0">
                  <c:v>стар договор</c:v>
                </c:pt>
                <c:pt idx="1">
                  <c:v>нов договор</c:v>
                </c:pt>
                <c:pt idx="2">
                  <c:v>нова процедура</c:v>
                </c:pt>
              </c:strCache>
            </c:strRef>
          </c:cat>
          <c:val>
            <c:numRef>
              <c:f>Sheet1!$C$22:$C$24</c:f>
              <c:numCache>
                <c:formatCode>#,##0</c:formatCode>
                <c:ptCount val="3"/>
                <c:pt idx="0">
                  <c:v>682308</c:v>
                </c:pt>
                <c:pt idx="1">
                  <c:v>655200</c:v>
                </c:pt>
                <c:pt idx="2">
                  <c:v>259200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9239168"/>
        <c:axId val="62862976"/>
      </c:lineChart>
      <c:catAx>
        <c:axId val="7923916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bg-BG" sz="1400" b="1">
                <a:solidFill>
                  <a:schemeClr val="accent4">
                    <a:lumMod val="50000"/>
                  </a:schemeClr>
                </a:solidFill>
              </a:defRPr>
            </a:pPr>
            <a:endParaRPr lang="en-US"/>
          </a:p>
        </c:txPr>
        <c:crossAx val="62862976"/>
        <c:crosses val="autoZero"/>
        <c:auto val="1"/>
        <c:lblAlgn val="ctr"/>
        <c:lblOffset val="100"/>
        <c:noMultiLvlLbl val="0"/>
      </c:catAx>
      <c:valAx>
        <c:axId val="62862976"/>
        <c:scaling>
          <c:orientation val="minMax"/>
        </c:scaling>
        <c:delete val="0"/>
        <c:axPos val="l"/>
        <c:majorGridlines/>
        <c:numFmt formatCode="#,##0.00\ &quot;лв.&quot;" sourceLinked="0"/>
        <c:majorTickMark val="none"/>
        <c:minorTickMark val="none"/>
        <c:tickLblPos val="nextTo"/>
        <c:txPr>
          <a:bodyPr/>
          <a:lstStyle/>
          <a:p>
            <a:pPr>
              <a:defRPr lang="bg-BG"/>
            </a:pPr>
            <a:endParaRPr lang="en-US"/>
          </a:p>
        </c:txPr>
        <c:crossAx val="792391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A2AC94-89F9-428D-8244-48ACA6F7FBB7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E7265F-D601-46C3-AA1D-33949517F5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25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4DA16-FACF-407F-A3D8-50F44E2D6D8A}" type="slidenum">
              <a:rPr lang="bg-BG" smtClean="0"/>
              <a:pPr/>
              <a:t>1</a:t>
            </a:fld>
            <a:endParaRPr lang="bg-BG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7265F-D601-46C3-AA1D-33949517F5D8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3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4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755B9FE-528C-435D-A687-F8B0C090D667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EF4440B-D042-4B52-80B0-034085B61D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31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55B9FE-528C-435D-A687-F8B0C090D667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4440B-D042-4B52-80B0-034085B61D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2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55B9FE-528C-435D-A687-F8B0C090D667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4440B-D042-4B52-80B0-034085B61D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55B9FE-528C-435D-A687-F8B0C090D667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4440B-D042-4B52-80B0-034085B61D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55B9FE-528C-435D-A687-F8B0C090D667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4440B-D042-4B52-80B0-034085B61D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3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3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55B9FE-528C-435D-A687-F8B0C090D667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4440B-D042-4B52-80B0-034085B61D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7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6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444296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55B9FE-528C-435D-A687-F8B0C090D667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4440B-D042-4B52-80B0-034085B61D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55B9FE-528C-435D-A687-F8B0C090D667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4440B-D042-4B52-80B0-034085B61D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55B9FE-528C-435D-A687-F8B0C090D667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4440B-D042-4B52-80B0-034085B61D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755B9FE-528C-435D-A687-F8B0C090D667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4440B-D042-4B52-80B0-034085B61D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755B9FE-528C-435D-A687-F8B0C090D667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3" y="6407946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EF4440B-D042-4B52-80B0-034085B61D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7" y="5001995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0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6" y="5787740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7" y="5001995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0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6" y="5787740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3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755B9FE-528C-435D-A687-F8B0C090D667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3" y="6407946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6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EF4440B-D042-4B52-80B0-034085B61DE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6747" y="500042"/>
            <a:ext cx="7385590" cy="747703"/>
          </a:xfrm>
        </p:spPr>
        <p:txBody>
          <a:bodyPr>
            <a:normAutofit fontScale="90000"/>
          </a:bodyPr>
          <a:lstStyle/>
          <a:p>
            <a:pPr algn="ctr"/>
            <a:r>
              <a:rPr lang="bg-BG" sz="4400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Военномедицинска</a:t>
            </a:r>
            <a:r>
              <a:rPr lang="bg-BG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4400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академия</a:t>
            </a:r>
            <a:endParaRPr lang="bg-BG" sz="4400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11608"/>
            <a:ext cx="7772400" cy="746087"/>
          </a:xfrm>
        </p:spPr>
        <p:txBody>
          <a:bodyPr>
            <a:normAutofit fontScale="92500"/>
          </a:bodyPr>
          <a:lstStyle/>
          <a:p>
            <a:pPr algn="ctr"/>
            <a:r>
              <a:rPr lang="bg-B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Бригаден генерал </a:t>
            </a:r>
            <a:r>
              <a:rPr lang="bg-B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чл-кор</a:t>
            </a:r>
            <a:r>
              <a:rPr lang="bg-B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проф. Николай Петров, д.м.н.</a:t>
            </a:r>
            <a:endParaRPr lang="bg-B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97A2A-5359-4A84-A78D-495937EC6161}" type="slidenum">
              <a:rPr lang="bg-BG" smtClean="0"/>
              <a:pPr/>
              <a:t>1</a:t>
            </a:fld>
            <a:endParaRPr lang="bg-BG" dirty="0"/>
          </a:p>
        </p:txBody>
      </p:sp>
      <p:pic>
        <p:nvPicPr>
          <p:cNvPr id="1026" name="Picture 2" descr="D:\2012_2013\2014_to do\Posteri_Vizitki\VMA_Logo\vmaznak sinio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777" y="214289"/>
            <a:ext cx="857256" cy="1311844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2060"/>
            </a:outerShdw>
          </a:effec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49491" y="1928802"/>
            <a:ext cx="8374732" cy="1081094"/>
          </a:xfrm>
          <a:prstGeom prst="rect">
            <a:avLst/>
          </a:prstGeom>
        </p:spPr>
        <p:txBody>
          <a:bodyPr vert="horz" anchor="b">
            <a:normAutofit fontScale="70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48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Програма</a:t>
            </a:r>
            <a:r>
              <a:rPr kumimoji="0" lang="bg-BG" sz="4800" b="1" i="0" u="none" strike="noStrike" kern="1200" cap="none" spc="0" normalizeH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за финансова стабилизация.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bg-BG" sz="4800" b="1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Началото...</a:t>
            </a:r>
            <a:endParaRPr kumimoji="0" lang="bg-BG" sz="48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bg-BG" dirty="0" smtClean="0"/>
              <a:t>КОНТИНГЕНТ НА ВМА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928794" y="857232"/>
          <a:ext cx="5857916" cy="5888736"/>
        </p:xfrm>
        <a:graphic>
          <a:graphicData uri="http://schemas.openxmlformats.org/drawingml/2006/table">
            <a:tbl>
              <a:tblPr>
                <a:tableStyleId>{1E171933-4619-4E11-9A3F-F7608DF75F80}</a:tableStyleId>
              </a:tblPr>
              <a:tblGrid>
                <a:gridCol w="5857916"/>
              </a:tblGrid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Военнослужещи</a:t>
                      </a:r>
                      <a:r>
                        <a:rPr lang="en-US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(</a:t>
                      </a:r>
                      <a:r>
                        <a:rPr lang="en-US" sz="16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офицери</a:t>
                      </a:r>
                      <a:r>
                        <a:rPr lang="en-US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сержанти</a:t>
                      </a:r>
                      <a:r>
                        <a:rPr lang="en-US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курсан</a:t>
                      </a:r>
                      <a:r>
                        <a:rPr lang="bg-BG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ти)</a:t>
                      </a:r>
                      <a:endParaRPr lang="en-US" sz="10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Цивилни служитвли в МО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Резервисти</a:t>
                      </a:r>
                      <a:r>
                        <a:rPr lang="en-US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от</a:t>
                      </a:r>
                      <a:r>
                        <a:rPr lang="en-US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мобилизационния</a:t>
                      </a:r>
                      <a:r>
                        <a:rPr lang="en-US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и </a:t>
                      </a:r>
                      <a:r>
                        <a:rPr lang="en-US" sz="16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постоян</a:t>
                      </a:r>
                      <a:r>
                        <a:rPr lang="bg-BG" sz="16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ен</a:t>
                      </a:r>
                      <a:r>
                        <a:rPr lang="bg-BG" sz="16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резерв</a:t>
                      </a:r>
                      <a:endParaRPr lang="en-US" sz="10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Наборници за леч.-оздр. мероприятия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В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оеннослужещи от други държави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Пенсионирани военнослужещи (03)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Ветерани от войните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Военноинвалиди и постр</a:t>
                      </a: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адали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по повод отбр</a:t>
                      </a: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ана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Други с разрешение за безплатно лечение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Канд</a:t>
                      </a: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идати 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за в</a:t>
                      </a: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оенно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сл</a:t>
                      </a: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ужещи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,за курсанти, за студ. ВУ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Кандидати за участие и зав</a:t>
                      </a: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ърнали 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се от мисии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Профилактични прегл</a:t>
                      </a: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еди 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за континг</a:t>
                      </a: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ент 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на БА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Служители на ДАНС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Служители на НРС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Служители на НСО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Чл. сем. на.офицери, сержанти, курсанти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Чл.сем. цивилен сл</a:t>
                      </a: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ужител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Чл.сем. на пенсиониран в</a:t>
                      </a: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оеннослужещ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Чл.сем. на ветерани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Чл.сем. на военно инв</a:t>
                      </a: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алид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/пострадал</a:t>
                      </a:r>
                      <a:endParaRPr lang="en-US" sz="100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  <a:tr h="244930">
                <a:tc>
                  <a:txBody>
                    <a:bodyPr/>
                    <a:lstStyle/>
                    <a:p>
                      <a:pPr marL="5461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Живи</a:t>
                      </a:r>
                      <a:r>
                        <a:rPr lang="en-US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съпр</a:t>
                      </a:r>
                      <a:r>
                        <a:rPr lang="bg-BG" sz="16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узи</a:t>
                      </a:r>
                      <a:r>
                        <a:rPr lang="en-US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деца</a:t>
                      </a:r>
                      <a:r>
                        <a:rPr lang="en-US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родители</a:t>
                      </a:r>
                      <a:r>
                        <a:rPr lang="en-US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на </a:t>
                      </a:r>
                      <a:r>
                        <a:rPr lang="en-US" sz="1600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загинали</a:t>
                      </a:r>
                      <a:endParaRPr lang="en-US" sz="10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4382" marR="4382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bg-BG" sz="3200" dirty="0" smtClean="0"/>
              <a:t>Разходи за Контингент на ВМА през 2014г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14348" y="1142984"/>
          <a:ext cx="7929618" cy="5715202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3071834"/>
                <a:gridCol w="1071570"/>
                <a:gridCol w="3786214"/>
              </a:tblGrid>
              <a:tr h="544413">
                <a:tc>
                  <a:txBody>
                    <a:bodyPr/>
                    <a:lstStyle/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bg-BG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КОНТИНГЕНТ ВМА</a:t>
                      </a:r>
                      <a:endParaRPr lang="bg-BG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БРОЙ</a:t>
                      </a:r>
                      <a:endParaRPr lang="bg-BG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СТОЙНОСТ В ЛВ.</a:t>
                      </a:r>
                      <a:endParaRPr lang="bg-BG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96844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Амбулаторни прегледи </a:t>
                      </a:r>
                      <a:r>
                        <a:rPr lang="bg-BG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във всички МБАЛ и</a:t>
                      </a:r>
                      <a:r>
                        <a:rPr lang="bg-BG" sz="16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БДПЛР на ВМА</a:t>
                      </a: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248 358</a:t>
                      </a: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bg-BG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6 208 950</a:t>
                      </a:r>
                    </a:p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bg-BG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(по 25 лв./преглед с изследвания)</a:t>
                      </a: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681343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Профилактични прегледи</a:t>
                      </a: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1464</a:t>
                      </a:r>
                      <a:endParaRPr lang="bg-BG" sz="160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bg-BG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36 </a:t>
                      </a:r>
                      <a:r>
                        <a:rPr lang="bg-BG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600</a:t>
                      </a:r>
                    </a:p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bg-BG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(по 25 лв./преглед с изследвания)</a:t>
                      </a: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074301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Прегледи по спешност</a:t>
                      </a: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61 092</a:t>
                      </a: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bg-BG" sz="16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1 099 656</a:t>
                      </a:r>
                      <a:r>
                        <a:rPr lang="bg-BG" sz="160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bg-BG" sz="16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(по 18 лв./преглед МЗ)</a:t>
                      </a:r>
                      <a:endParaRPr lang="bg-BG" sz="16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bg-BG" sz="16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6 109 200 </a:t>
                      </a:r>
                      <a:r>
                        <a:rPr lang="bg-BG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реални</a:t>
                      </a:r>
                      <a:r>
                        <a:rPr lang="bg-BG" sz="16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разходи</a:t>
                      </a:r>
                      <a:r>
                        <a:rPr lang="bg-BG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(средно по</a:t>
                      </a:r>
                      <a:r>
                        <a:rPr lang="bg-BG" sz="16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100 </a:t>
                      </a:r>
                      <a:r>
                        <a:rPr lang="bg-BG" sz="16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лв</a:t>
                      </a:r>
                      <a:r>
                        <a:rPr lang="bg-BG" sz="16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/преглед с </a:t>
                      </a:r>
                      <a:r>
                        <a:rPr lang="bg-BG" sz="16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лаб</a:t>
                      </a:r>
                      <a:r>
                        <a:rPr lang="bg-BG" sz="16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. изследвания, </a:t>
                      </a:r>
                      <a:r>
                        <a:rPr lang="en-US" sz="16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Rö</a:t>
                      </a:r>
                      <a:r>
                        <a:rPr lang="en-US" sz="16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bg-BG" sz="16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и/или скенер)</a:t>
                      </a: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22927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Психиатрично лечение</a:t>
                      </a:r>
                      <a:endParaRPr lang="bg-BG" sz="160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95</a:t>
                      </a: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bg-BG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109 </a:t>
                      </a:r>
                      <a:r>
                        <a:rPr lang="bg-BG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155 </a:t>
                      </a:r>
                      <a:r>
                        <a:rPr lang="bg-BG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(1 149 лв./курс лечение)</a:t>
                      </a: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22927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НПЦВМЕАММ експертизи</a:t>
                      </a: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5 078</a:t>
                      </a: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bg-BG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835 </a:t>
                      </a:r>
                      <a:r>
                        <a:rPr lang="bg-BG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331</a:t>
                      </a:r>
                      <a:r>
                        <a:rPr lang="bg-BG" sz="16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bg-BG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(по 164,5 лв./експертиза)</a:t>
                      </a: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626072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16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Медицински консумативи за контингент на ВМА</a:t>
                      </a:r>
                      <a:endParaRPr lang="bg-BG" sz="160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200"/>
                        </a:spcAft>
                      </a:pPr>
                      <a:r>
                        <a:rPr lang="bg-BG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756 </a:t>
                      </a:r>
                      <a:r>
                        <a:rPr lang="bg-BG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326</a:t>
                      </a:r>
                      <a:endParaRPr lang="bg-BG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103337">
                <a:tc grid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0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ОБЩО</a:t>
                      </a:r>
                      <a:r>
                        <a:rPr lang="en-US" sz="20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                    </a:t>
                      </a:r>
                      <a:r>
                        <a:rPr lang="bg-BG" sz="20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</a:t>
                      </a:r>
                      <a:r>
                        <a:rPr lang="en-US" sz="20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bg-BG" sz="20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</a:t>
                      </a:r>
                      <a:r>
                        <a:rPr lang="bg-BG" sz="2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14 055 562 реални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                                                                   (9 046 018) по</a:t>
                      </a:r>
                      <a:r>
                        <a:rPr lang="bg-BG" sz="2000" b="1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наредба</a:t>
                      </a:r>
                      <a:endParaRPr lang="bg-BG" sz="2000" b="1" dirty="0" smtClean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1200"/>
                        </a:spcAft>
                      </a:pPr>
                      <a:endParaRPr lang="bg-BG" sz="16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57290" y="785794"/>
          <a:ext cx="7358114" cy="3008966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3500462"/>
                <a:gridCol w="3857652"/>
              </a:tblGrid>
              <a:tr h="6429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РАЗХОДИ</a:t>
                      </a:r>
                      <a:endParaRPr lang="bg-BG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СТОЙНОСТ В лв.</a:t>
                      </a:r>
                      <a:endParaRPr lang="bg-BG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905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2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Ел. енергия, </a:t>
                      </a:r>
                      <a:r>
                        <a:rPr lang="bg-BG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вода, отопление </a:t>
                      </a:r>
                      <a:r>
                        <a:rPr lang="bg-BG" sz="2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 др.</a:t>
                      </a:r>
                      <a:endParaRPr lang="bg-BG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2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7 329 363</a:t>
                      </a:r>
                      <a:endParaRPr lang="bg-BG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90298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2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Разходи за контингент</a:t>
                      </a:r>
                      <a:endParaRPr lang="bg-BG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14 055 562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(9 046 018)</a:t>
                      </a:r>
                      <a:endParaRPr lang="bg-BG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4528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ОБЩО</a:t>
                      </a:r>
                      <a:endParaRPr lang="bg-BG" sz="18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  <a:r>
                        <a:rPr lang="bg-BG" sz="2400" b="1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bg-BG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384 925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наредба- (16 375 381)</a:t>
                      </a:r>
                      <a:endParaRPr lang="bg-BG" sz="18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928662" y="4000504"/>
            <a:ext cx="7643866" cy="264320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bg-BG" sz="19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РАЗХОДИ ЗА ЕЛ. ЕНЕРГИЯ, ВОДА, ДР. + КОНТИНГЕНТ</a:t>
            </a:r>
          </a:p>
          <a:p>
            <a:pPr>
              <a:buNone/>
            </a:pPr>
            <a:r>
              <a:rPr lang="bg-BG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			                               </a:t>
            </a:r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21 384 925 лв.</a:t>
            </a:r>
          </a:p>
          <a:p>
            <a:pPr>
              <a:buNone/>
            </a:pPr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					(16 375 381 лв.)</a:t>
            </a:r>
          </a:p>
          <a:p>
            <a:pPr>
              <a:buNone/>
            </a:pPr>
            <a:r>
              <a:rPr lang="bg-BG" sz="28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				       -</a:t>
            </a:r>
          </a:p>
          <a:p>
            <a:pPr>
              <a:buNone/>
            </a:pPr>
            <a:r>
              <a:rPr lang="bg-BG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СРЕДСТВА ОТ МО ЗА ИЗДРЪЖКА: 	                    </a:t>
            </a:r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15 011 900 лв.</a:t>
            </a:r>
            <a:endParaRPr lang="bg-BG" sz="2000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bg-BG" sz="2000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недостиг</a:t>
            </a:r>
            <a:r>
              <a:rPr lang="bg-BG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			  </a:t>
            </a:r>
            <a:r>
              <a:rPr lang="bg-BG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-6 373 025 лв. реални</a:t>
            </a:r>
          </a:p>
          <a:p>
            <a:pPr>
              <a:buNone/>
            </a:pPr>
            <a:r>
              <a:rPr lang="bg-BG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					 (-1 363 481 лв.) по наредба </a:t>
            </a:r>
            <a:endParaRPr lang="en-US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1950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Приходи МО + НЗОК	  =	134 928 725 лв.</a:t>
            </a:r>
          </a:p>
          <a:p>
            <a:pPr>
              <a:lnSpc>
                <a:spcPct val="150000"/>
              </a:lnSpc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					</a:t>
            </a:r>
            <a:r>
              <a:rPr lang="bg-BG" sz="3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endParaRPr lang="bg-BG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Разходи 			  	129 580 163 лв.</a:t>
            </a:r>
          </a:p>
          <a:p>
            <a:pPr>
              <a:lnSpc>
                <a:spcPct val="150000"/>
              </a:lnSpc>
              <a:buNone/>
            </a:pPr>
            <a:endParaRPr lang="bg-BG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Остатък за ДМС  	    	    4 549 609 лв.</a:t>
            </a:r>
          </a:p>
          <a:p>
            <a:pPr>
              <a:lnSpc>
                <a:spcPct val="150000"/>
              </a:lnSpc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					      (379 134 лв./месец)</a:t>
            </a:r>
          </a:p>
          <a:p>
            <a:pPr>
              <a:lnSpc>
                <a:spcPct val="150000"/>
              </a:lnSpc>
              <a:buNone/>
            </a:pPr>
            <a:r>
              <a:rPr lang="bg-BG" dirty="0" smtClean="0">
                <a:solidFill>
                  <a:srgbClr val="C00000"/>
                </a:solidFill>
              </a:rPr>
              <a:t>Реално изплатени ДМС   	    8 886 604 лв.</a:t>
            </a:r>
          </a:p>
          <a:p>
            <a:pPr>
              <a:lnSpc>
                <a:spcPct val="150000"/>
              </a:lnSpc>
              <a:buNone/>
            </a:pPr>
            <a:r>
              <a:rPr lang="bg-BG" dirty="0" smtClean="0">
                <a:solidFill>
                  <a:srgbClr val="C00000"/>
                </a:solidFill>
              </a:rPr>
              <a:t>					       (740 550 лв./месец)</a:t>
            </a:r>
          </a:p>
          <a:p>
            <a:pPr>
              <a:lnSpc>
                <a:spcPct val="150000"/>
              </a:lnSpc>
              <a:buNone/>
            </a:pP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714348" y="3786190"/>
            <a:ext cx="7072362" cy="7143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bg-BG" dirty="0" smtClean="0"/>
              <a:t>ДМС. Как се формира?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71934" y="1000108"/>
            <a:ext cx="5072066" cy="1000108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bg-BG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Намаляване на задълженията с </a:t>
            </a:r>
          </a:p>
          <a:p>
            <a:pPr algn="ctr">
              <a:buNone/>
            </a:pPr>
            <a:r>
              <a:rPr lang="bg-BG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27 000 </a:t>
            </a:r>
            <a:r>
              <a:rPr lang="bg-BG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000</a:t>
            </a:r>
            <a:r>
              <a:rPr lang="bg-BG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лв. (21%)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bg-BG" sz="2800" dirty="0" smtClean="0">
                <a:latin typeface="Arial" pitchFamily="34" charset="0"/>
                <a:cs typeface="Arial" pitchFamily="34" charset="0"/>
              </a:rPr>
              <a:t>ДЪЛГ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500035" y="1928802"/>
          <a:ext cx="8143932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bg-BG" sz="3200" dirty="0" smtClean="0">
                <a:latin typeface="Arial" pitchFamily="34" charset="0"/>
                <a:cs typeface="Arial" pitchFamily="34" charset="0"/>
              </a:rPr>
              <a:t>ПРОСРОЧЕНИ ЗАДЪЛЖЕНИЯ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071934" y="1000108"/>
            <a:ext cx="5072066" cy="1000108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bg-BG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Намаляване на задълженията с </a:t>
            </a:r>
          </a:p>
          <a:p>
            <a:pPr algn="ctr">
              <a:buNone/>
            </a:pPr>
            <a:r>
              <a:rPr lang="bg-BG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17 000 </a:t>
            </a:r>
            <a:r>
              <a:rPr lang="bg-BG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000</a:t>
            </a:r>
            <a:r>
              <a:rPr lang="bg-BG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лв. (15%)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/>
        </p:nvGraphicFramePr>
        <p:xfrm>
          <a:off x="500034" y="1928802"/>
          <a:ext cx="8429684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1200"/>
              </a:spcAft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Подписани са 58 споразумения с доставчици </a:t>
            </a:r>
          </a:p>
          <a:p>
            <a:pPr algn="just">
              <a:spcAft>
                <a:spcPts val="1200"/>
              </a:spcAft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стойност		 16 215 946,76 лв.</a:t>
            </a:r>
          </a:p>
          <a:p>
            <a:pPr algn="just">
              <a:spcAft>
                <a:spcPts val="1200"/>
              </a:spcAft>
              <a:buNone/>
            </a:pPr>
            <a:r>
              <a:rPr lang="bg-B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Икономия			   1 946 304,11 лв. (11%)</a:t>
            </a:r>
          </a:p>
          <a:p>
            <a:pPr algn="just"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Изплатени			   8 584 973,10 лв. (52%)</a:t>
            </a:r>
          </a:p>
          <a:p>
            <a:pPr algn="just">
              <a:buNone/>
            </a:pPr>
            <a:endParaRPr lang="bg-BG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bg-BG" sz="2800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Напълно изплатени задължения </a:t>
            </a:r>
          </a:p>
          <a:p>
            <a:pPr algn="ctr">
              <a:buNone/>
            </a:pPr>
            <a:r>
              <a:rPr lang="bg-BG" sz="2800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към 9 договора с доставчици!</a:t>
            </a:r>
            <a:endParaRPr lang="en-US" sz="2800" u="sng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2564906"/>
            <a:ext cx="8229600" cy="33738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bg-BG" sz="36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ДИАГНОСТИЧНО-ЛЕЧЕБНА ДЕЙНОСТ</a:t>
            </a:r>
            <a:endParaRPr lang="en-US" sz="36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bg-BG" sz="4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КЛИНИЧНИ ПОКАЗАТЕЛИ</a:t>
            </a:r>
            <a:r>
              <a:rPr lang="bg-BG" sz="3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3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000101" y="1571614"/>
          <a:ext cx="7286676" cy="4148671"/>
        </p:xfrm>
        <a:graphic>
          <a:graphicData uri="http://schemas.openxmlformats.org/drawingml/2006/table">
            <a:tbl>
              <a:tblPr/>
              <a:tblGrid>
                <a:gridCol w="3542534"/>
                <a:gridCol w="1872071"/>
                <a:gridCol w="1872071"/>
              </a:tblGrid>
              <a:tr h="743688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bg-BG" sz="16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ПОЛУГОДИЕ 2013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bg-BG" sz="16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ПОЛУГОДИЕ 2014</a:t>
                      </a:r>
                      <a:endParaRPr lang="en-US" sz="1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637447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ПРЕМИНАЛИ БОЛНИ ПРЕЗ СТАЦИОНАРА НА ВМА</a:t>
                      </a:r>
                      <a:endParaRPr lang="en-US" sz="12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17 763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 smtClean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18 193</a:t>
                      </a:r>
                      <a:endParaRPr lang="en-US" sz="1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</a:tr>
              <a:tr h="37184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ПОСТЪПИЛИ В СТАЦИОНАРА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17 301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17 732</a:t>
                      </a:r>
                      <a:endParaRPr lang="en-US" sz="1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37184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ПОСТЪПИЛИ ПО СПЕШНОСТ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5 605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6 173</a:t>
                      </a:r>
                      <a:endParaRPr lang="en-US" sz="1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</a:tr>
              <a:tr h="637447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ОБЩ БРОЙ АМБУЛАТОРНИ ПРЕГЛЕДИ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69 520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71 068</a:t>
                      </a:r>
                      <a:endParaRPr lang="en-US" sz="1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637447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АМБУЛАТОРНИ ПРЕГЕЛДИ ПО СПЕШНОСТ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29 736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35 176</a:t>
                      </a:r>
                      <a:endParaRPr lang="en-US" sz="1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</a:tr>
              <a:tr h="37184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СРЕДЕН БРОЙ ПРЕГЛЕДИ НА ДЕН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378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386</a:t>
                      </a:r>
                      <a:endParaRPr lang="en-US" sz="1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37184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СРЕДЕН БРОЙ ПРЕГЛЕДИ НА ЧАС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15.7</a:t>
                      </a:r>
                      <a:endParaRPr lang="en-US" sz="12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16.1</a:t>
                      </a:r>
                      <a:endParaRPr lang="en-US" sz="1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ПОДОБРЯВАНЕ ЕФЕКТВНОСТТА НА ЛЕЧЕБНИЯ ПРОЦЕС</a:t>
            </a:r>
            <a:endParaRPr lang="en-US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42911" y="2000242"/>
          <a:ext cx="7500990" cy="3619681"/>
        </p:xfrm>
        <a:graphic>
          <a:graphicData uri="http://schemas.openxmlformats.org/drawingml/2006/table">
            <a:tbl>
              <a:tblPr/>
              <a:tblGrid>
                <a:gridCol w="3646726"/>
                <a:gridCol w="1927132"/>
                <a:gridCol w="1927132"/>
              </a:tblGrid>
              <a:tr h="839017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ПОЛУГОДИЕ 2013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bg-BG" sz="18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ПОЛУГОДИЕ 2014</a:t>
                      </a:r>
                      <a:endParaRPr lang="en-US" sz="16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489426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СРЕДЕН ЛЕЧЕБЕН ПРЕСТОЙ В ДНИ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5,1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20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4,87</a:t>
                      </a:r>
                      <a:endParaRPr lang="en-US" sz="16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</a:tr>
              <a:tr h="489426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ПРЕДОПЕРАТИВЕН ПРЕСТОЙ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4,0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20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3.9</a:t>
                      </a:r>
                      <a:endParaRPr lang="en-US" sz="16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489426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СЛЕДОПЕРАТИВЕН ПРЕСТОЙ</a:t>
                      </a:r>
                      <a:endParaRPr lang="en-US" sz="16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1,6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20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1,4</a:t>
                      </a:r>
                      <a:endParaRPr lang="en-US" sz="16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</a:tr>
              <a:tr h="489426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ВЪТРЕБОЛНИЧНИ ИНФЕКЦИИ</a:t>
                      </a:r>
                      <a:endParaRPr lang="en-US" sz="16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3,6%</a:t>
                      </a:r>
                      <a:endParaRPr lang="en-US" sz="16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20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2,8%</a:t>
                      </a:r>
                      <a:endParaRPr lang="en-US" sz="16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489426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БОЛНИЧЕН ЛЕТАЛИТЕТ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1,54%</a:t>
                      </a:r>
                      <a:endParaRPr lang="en-US" sz="16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2000" b="1" dirty="0">
                          <a:solidFill>
                            <a:srgbClr val="C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1,46%</a:t>
                      </a:r>
                      <a:endParaRPr lang="en-US" sz="16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bg-BG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СЪСТОЯНИЕ НА ВМА </a:t>
            </a:r>
          </a:p>
          <a:p>
            <a:pPr algn="ctr">
              <a:buNone/>
            </a:pPr>
            <a:endParaRPr lang="bg-BG" sz="3200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bg-BG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КЪМ </a:t>
            </a:r>
          </a:p>
          <a:p>
            <a:pPr algn="ctr">
              <a:buNone/>
            </a:pPr>
            <a:endParaRPr lang="bg-BG" sz="3200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bg-BG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31.12.2014 г.</a:t>
            </a:r>
            <a:endParaRPr lang="en-US" sz="32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bg-BG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НАМАЛЯВАНЕ НА </a:t>
            </a:r>
            <a:r>
              <a:rPr lang="bg-BG" sz="3600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РАЗХОДИТЕ</a:t>
            </a:r>
            <a:r>
              <a:rPr lang="bg-BG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ОТ:</a:t>
            </a:r>
            <a:endParaRPr lang="en-US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14282" y="2071678"/>
          <a:ext cx="8643965" cy="4026834"/>
        </p:xfrm>
        <a:graphic>
          <a:graphicData uri="http://schemas.openxmlformats.org/drawingml/2006/table">
            <a:tbl>
              <a:tblPr/>
              <a:tblGrid>
                <a:gridCol w="2786081"/>
                <a:gridCol w="2071702"/>
                <a:gridCol w="1643074"/>
                <a:gridCol w="2143108"/>
              </a:tblGrid>
              <a:tr h="763737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bg-BG" sz="1600" b="1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g-BG" sz="16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ПОЛУГОДИЕ 2013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bg-BG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ПОЛУГОДИЕ 2014</a:t>
                      </a:r>
                      <a:endParaRPr lang="en-US"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РЕАЛИЗИРАНИ ИКОНОМИИ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445513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РАЗХОДИ ЗА ЛЕКАРСТВА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6 843 </a:t>
                      </a:r>
                      <a:r>
                        <a:rPr lang="bg-BG" sz="16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088 лв.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5 441 </a:t>
                      </a:r>
                      <a:r>
                        <a:rPr lang="bg-BG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208 лв. </a:t>
                      </a:r>
                      <a:endParaRPr lang="en-US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22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1 408 880 лв.</a:t>
                      </a:r>
                      <a:endParaRPr lang="en-US" sz="2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</a:tr>
              <a:tr h="763737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РАЗХОДИ ЗА МЕДИЦИНСКИ КОНСУМАТИВИ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10 424 </a:t>
                      </a:r>
                      <a:r>
                        <a:rPr lang="bg-BG" sz="16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177 лв.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7 334 </a:t>
                      </a:r>
                      <a:r>
                        <a:rPr lang="bg-BG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414 лв.</a:t>
                      </a:r>
                      <a:endParaRPr lang="en-US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22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3 089 763 лв.</a:t>
                      </a:r>
                      <a:endParaRPr lang="en-US" sz="2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</a:tr>
              <a:tr h="763737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ОБЩА СТОЙНОСТ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17 267 265 лв.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12775622 лв.</a:t>
                      </a:r>
                      <a:endParaRPr lang="en-US" sz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22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4 498 643 лв.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32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26 %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22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(само</a:t>
                      </a:r>
                      <a:r>
                        <a:rPr lang="bg-BG" sz="2200" b="1" baseline="0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от последните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2200" b="1" baseline="0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4 месеца)</a:t>
                      </a:r>
                      <a:endParaRPr lang="en-US" sz="2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1950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Контрол върху употребата на скъпоструващите лекарства ….</a:t>
            </a:r>
          </a:p>
          <a:p>
            <a:pPr>
              <a:buNone/>
            </a:pPr>
            <a:endParaRPr lang="bg-BG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пример:</a:t>
            </a:r>
          </a:p>
          <a:p>
            <a:pPr algn="ctr"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	</a:t>
            </a:r>
            <a:r>
              <a:rPr lang="bg-BG" b="1" i="1" dirty="0" smtClean="0">
                <a:solidFill>
                  <a:schemeClr val="accent4">
                    <a:lumMod val="50000"/>
                  </a:schemeClr>
                </a:solidFill>
              </a:rPr>
              <a:t>Медикамент “Х”</a:t>
            </a: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  с цена 106 лв./флакон</a:t>
            </a:r>
          </a:p>
          <a:p>
            <a:pPr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	месечен разход преди – 	2000 флакона</a:t>
            </a:r>
          </a:p>
          <a:p>
            <a:pPr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	месечен разход сега – 		    10 флакона</a:t>
            </a:r>
          </a:p>
          <a:p>
            <a:pPr>
              <a:buNone/>
            </a:pPr>
            <a:endParaRPr lang="bg-BG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	Икономия </a:t>
            </a:r>
            <a:r>
              <a:rPr lang="bg-BG" u="sng" dirty="0" smtClean="0">
                <a:solidFill>
                  <a:schemeClr val="accent4">
                    <a:lumMod val="50000"/>
                  </a:schemeClr>
                </a:solidFill>
              </a:rPr>
              <a:t>само</a:t>
            </a: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 от употребата на Медикамент “Х”:</a:t>
            </a:r>
          </a:p>
          <a:p>
            <a:pPr algn="ctr">
              <a:buNone/>
            </a:pPr>
            <a:r>
              <a:rPr lang="bg-BG" dirty="0" smtClean="0">
                <a:solidFill>
                  <a:srgbClr val="C00000"/>
                </a:solidFill>
              </a:rPr>
              <a:t>	</a:t>
            </a:r>
            <a:r>
              <a:rPr lang="bg-BG" sz="3600" b="1" dirty="0" smtClean="0">
                <a:solidFill>
                  <a:srgbClr val="C00000"/>
                </a:solidFill>
              </a:rPr>
              <a:t>200 340 лв./месец</a:t>
            </a:r>
            <a:endParaRPr lang="bg-BG" b="1" dirty="0" smtClean="0">
              <a:solidFill>
                <a:srgbClr val="C00000"/>
              </a:solidFill>
            </a:endParaRPr>
          </a:p>
          <a:p>
            <a:endParaRPr lang="bg-BG" dirty="0" smtClean="0"/>
          </a:p>
          <a:p>
            <a:endParaRPr lang="bg-BG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ЕФЕКТИВНО ИЗПОЛЗВАНЕ НА ЛЕКАРСТВЕНИТЕ СРЕДСТВА</a:t>
            </a:r>
            <a:r>
              <a:rPr lang="bg-BG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3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643042" y="1214422"/>
            <a:ext cx="5043494" cy="857232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bg-BG" sz="45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НАМАЛЯВАНЕ НА РАЗХОДИТЕ С </a:t>
            </a:r>
          </a:p>
          <a:p>
            <a:pPr algn="ctr">
              <a:buNone/>
            </a:pPr>
            <a:r>
              <a:rPr lang="bg-BG" sz="59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166 089 лв. (33%)</a:t>
            </a:r>
            <a:endParaRPr lang="bg-BG" sz="3400" dirty="0" smtClean="0"/>
          </a:p>
          <a:p>
            <a:endParaRPr lang="bg-BG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2844" y="0"/>
            <a:ext cx="8786874" cy="939784"/>
          </a:xfrm>
        </p:spPr>
        <p:txBody>
          <a:bodyPr>
            <a:normAutofit/>
          </a:bodyPr>
          <a:lstStyle/>
          <a:p>
            <a:r>
              <a:rPr lang="bg-BG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РАЗХОДИ ЗА ЛЕКАРСТВА В ХЕМАТОЛОГИЯ И ОНКОЛОГИЯ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857224" y="1857364"/>
          <a:ext cx="8143932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ЛАБОРАТОРНИ ИЗСЛЕДВАНИЯ</a:t>
            </a:r>
            <a:endParaRPr lang="en-US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500034" y="1214422"/>
          <a:ext cx="821537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642911" y="1142984"/>
            <a:ext cx="5043494" cy="857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bg-BG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НАМАЛЯВАНЕ НА РАЗХОДИТЕ С </a:t>
            </a:r>
          </a:p>
          <a:p>
            <a:pPr algn="ctr">
              <a:buNone/>
            </a:pPr>
            <a:r>
              <a:rPr lang="bg-BG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1 268 974 лв. (22%)</a:t>
            </a:r>
            <a:endParaRPr lang="bg-BG" sz="1200" dirty="0" smtClean="0"/>
          </a:p>
          <a:p>
            <a:endParaRPr lang="bg-B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51439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bg-BG" sz="3200" b="1" dirty="0" smtClean="0">
                <a:solidFill>
                  <a:schemeClr val="accent4">
                    <a:lumMod val="50000"/>
                  </a:schemeClr>
                </a:solidFill>
              </a:rPr>
              <a:t>АБОНАМЕНТНИ ДОГОВОРИ</a:t>
            </a:r>
            <a:endParaRPr lang="en-US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bg-BG" sz="2800" dirty="0" smtClean="0"/>
              <a:t>Поддръжка на </a:t>
            </a:r>
            <a:r>
              <a:rPr lang="bg-BG" sz="2800" u="sng" dirty="0" smtClean="0"/>
              <a:t>Сграден фонд </a:t>
            </a:r>
            <a:r>
              <a:rPr lang="bg-BG" sz="2800" dirty="0" smtClean="0"/>
              <a:t>на ВМА: София, Пловдив, Плевен, Варна, Сливен </a:t>
            </a:r>
            <a:br>
              <a:rPr lang="bg-BG" sz="2800" dirty="0" smtClean="0"/>
            </a:br>
            <a:endParaRPr lang="en-US" sz="2800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857224" y="2143116"/>
          <a:ext cx="7929618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683569" y="1285860"/>
            <a:ext cx="8064896" cy="10001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bg-BG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ИКОНОМИЯ   1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137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691 лв. (42%)</a:t>
            </a:r>
            <a:endParaRPr lang="en-US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7584" y="1000108"/>
            <a:ext cx="7992888" cy="857256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bg-BG" sz="8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ИКОНОМИЯ - 689 948 лв. (73%)</a:t>
            </a:r>
            <a:endParaRPr lang="en-US" sz="8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785818"/>
          </a:xfrm>
        </p:spPr>
        <p:txBody>
          <a:bodyPr>
            <a:noAutofit/>
          </a:bodyPr>
          <a:lstStyle/>
          <a:p>
            <a:r>
              <a:rPr lang="bg-BG" sz="2800" dirty="0" smtClean="0">
                <a:latin typeface="Arial" pitchFamily="34" charset="0"/>
                <a:cs typeface="Arial" pitchFamily="34" charset="0"/>
              </a:rPr>
              <a:t>Абонаментна Поддръжка - БДПЛР БАНКЯ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latin typeface="Arial" pitchFamily="34" charset="0"/>
                <a:cs typeface="Arial" pitchFamily="34" charset="0"/>
              </a:rPr>
            </a:b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357158" y="1500174"/>
          <a:ext cx="8429684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pPr algn="ctr"/>
            <a:r>
              <a:rPr lang="bg-BG" sz="2800" dirty="0" smtClean="0">
                <a:latin typeface="Arial" pitchFamily="34" charset="0"/>
                <a:cs typeface="Arial" pitchFamily="34" charset="0"/>
              </a:rPr>
              <a:t>Абонаментна поддръжка на БДПЛР ХИСАР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latin typeface="Arial" pitchFamily="34" charset="0"/>
                <a:cs typeface="Arial" pitchFamily="34" charset="0"/>
              </a:rPr>
            </a:b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500035" y="1857364"/>
          <a:ext cx="8143932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611561" y="1196752"/>
            <a:ext cx="7920880" cy="857280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bg-BG" sz="59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ИКОНОМИЯ  -  423 108 лв. (62%)</a:t>
            </a:r>
            <a:endParaRPr lang="en-US" sz="59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868346"/>
          </a:xfrm>
        </p:spPr>
        <p:txBody>
          <a:bodyPr>
            <a:noAutofit/>
          </a:bodyPr>
          <a:lstStyle/>
          <a:p>
            <a:pPr algn="ctr"/>
            <a:r>
              <a:rPr lang="bg-BG" sz="2800" dirty="0" smtClean="0">
                <a:latin typeface="Arial" pitchFamily="34" charset="0"/>
                <a:cs typeface="Arial" pitchFamily="34" charset="0"/>
              </a:rPr>
              <a:t>Абонаментна поддръжка на БДПЛР ПОМОРИЕ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latin typeface="Arial" pitchFamily="34" charset="0"/>
                <a:cs typeface="Arial" pitchFamily="34" charset="0"/>
              </a:rPr>
            </a:b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428597" y="1857364"/>
          <a:ext cx="8286808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611560" y="1196752"/>
            <a:ext cx="8136904" cy="7320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bg-BG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ИКОНОМИЯ  -  469 680 лв. (71%)</a:t>
            </a:r>
            <a:endParaRPr lang="en-US" sz="26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bg-BG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bg-BG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ОБЩО НАМАЛЯВАНЕ НА РАЗХОДИТЕ ЗА ПОДДРЪЖКА НА </a:t>
            </a:r>
            <a:r>
              <a:rPr lang="bg-BG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СГРАДЕН ФОНД </a:t>
            </a:r>
            <a:r>
              <a:rPr lang="bg-BG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 ВМА за 2015г</a:t>
            </a:r>
          </a:p>
          <a:p>
            <a:pPr>
              <a:buNone/>
            </a:pPr>
            <a:endParaRPr lang="bg-BG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bg-BG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bg-BG" sz="48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bg-BG" sz="4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2 461 427 лв.</a:t>
            </a:r>
          </a:p>
          <a:p>
            <a:pPr algn="ctr">
              <a:buNone/>
            </a:pPr>
            <a:r>
              <a:rPr lang="bg-BG" sz="4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(49%)</a:t>
            </a:r>
            <a:endParaRPr lang="en-US" sz="4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r>
              <a:rPr lang="bg-BG" sz="2800" dirty="0" smtClean="0">
                <a:latin typeface="Arial" pitchFamily="34" charset="0"/>
                <a:cs typeface="Arial" pitchFamily="34" charset="0"/>
              </a:rPr>
              <a:t>ПРИХОДИ НА ВМА ЗА 2014 г.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00100" y="1285860"/>
          <a:ext cx="7072362" cy="5095468"/>
        </p:xfrm>
        <a:graphic>
          <a:graphicData uri="http://schemas.openxmlformats.org/drawingml/2006/table">
            <a:tbl>
              <a:tblPr>
                <a:tableStyleId>{1E171933-4619-4E11-9A3F-F7608DF75F80}</a:tableStyleId>
              </a:tblPr>
              <a:tblGrid>
                <a:gridCol w="3931940"/>
                <a:gridCol w="3140422"/>
              </a:tblGrid>
              <a:tr h="437549">
                <a:tc>
                  <a:txBody>
                    <a:bodyPr/>
                    <a:lstStyle/>
                    <a:p>
                      <a:pPr algn="l" fontAlgn="b"/>
                      <a:r>
                        <a:rPr lang="bg-BG" sz="2000" b="1" i="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ПРИХОДНИ ПАРАГРАФИ</a:t>
                      </a:r>
                      <a:endParaRPr lang="bg-BG" sz="2000" b="1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2000" b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СУМА В ЛВ.</a:t>
                      </a:r>
                      <a:endParaRPr lang="bg-BG" sz="2000" b="1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2048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Министерство на</a:t>
                      </a:r>
                      <a:r>
                        <a:rPr lang="ru-RU" sz="1800" b="1" i="1" u="none" strike="noStrike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800" b="1" i="1" u="none" strike="noStrike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отбраната</a:t>
                      </a:r>
                      <a:endParaRPr lang="ru-RU" sz="1800" b="1" i="1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2000" b="0" i="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73 346 900</a:t>
                      </a:r>
                      <a:endParaRPr lang="bg-BG" sz="20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92048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 НЗОК </a:t>
                      </a:r>
                      <a:r>
                        <a:rPr lang="ru-RU" sz="1800" b="1" i="1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 </a:t>
                      </a:r>
                      <a:r>
                        <a:rPr lang="ru-RU" sz="1800" b="1" i="1" u="none" strike="noStrike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платени</a:t>
                      </a:r>
                      <a:r>
                        <a:rPr lang="ru-RU" sz="1800" b="1" i="1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8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algn="l" fontAlgn="b"/>
                      <a:r>
                        <a:rPr lang="ru-RU" sz="18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ru-RU" sz="1800" b="1" i="1" u="none" strike="noStrike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медицински</a:t>
                      </a:r>
                      <a:r>
                        <a:rPr lang="ru-RU" sz="18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800" b="1" i="1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услуги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20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59 548 </a:t>
                      </a:r>
                      <a:r>
                        <a:rPr lang="bg-BG" sz="200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662</a:t>
                      </a:r>
                      <a:endParaRPr lang="bg-BG" sz="20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86765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ru-RU" sz="1800" b="1" i="1" u="none" strike="noStrike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r>
                        <a:rPr lang="ru-RU" sz="1800" b="1" i="1" u="none" strike="noStrike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аеми</a:t>
                      </a:r>
                      <a:endParaRPr lang="ru-RU" sz="1800" b="1" i="1" u="none" strike="noStrike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20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1 966 </a:t>
                      </a:r>
                      <a:r>
                        <a:rPr lang="bg-BG" sz="200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171</a:t>
                      </a:r>
                      <a:endParaRPr lang="bg-BG" sz="20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879738">
                <a:tc>
                  <a:txBody>
                    <a:bodyPr/>
                    <a:lstStyle/>
                    <a:p>
                      <a:pPr algn="l" fontAlgn="b"/>
                      <a:r>
                        <a:rPr lang="bg-BG" sz="18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 глоби </a:t>
                      </a:r>
                      <a:r>
                        <a:rPr lang="bg-BG" sz="1800" b="1" i="1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 неданъчни </a:t>
                      </a:r>
                      <a:endParaRPr lang="bg-BG" sz="1800" b="1" i="1" u="none" strike="noStrike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b"/>
                      <a:r>
                        <a:rPr lang="bg-BG" sz="18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 приходи</a:t>
                      </a:r>
                      <a:endParaRPr lang="bg-BG" sz="1800" b="1" i="1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20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50 </a:t>
                      </a:r>
                      <a:r>
                        <a:rPr lang="bg-BG" sz="200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189</a:t>
                      </a:r>
                      <a:endParaRPr lang="bg-BG" sz="20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486166">
                <a:tc>
                  <a:txBody>
                    <a:bodyPr/>
                    <a:lstStyle/>
                    <a:p>
                      <a:pPr algn="l" fontAlgn="b"/>
                      <a:r>
                        <a:rPr lang="bg-BG" sz="18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 други </a:t>
                      </a:r>
                      <a:r>
                        <a:rPr lang="bg-BG" sz="1800" b="1" i="1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приходи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20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16 </a:t>
                      </a:r>
                      <a:r>
                        <a:rPr lang="bg-BG" sz="200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803</a:t>
                      </a:r>
                      <a:endParaRPr lang="bg-BG" sz="20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583399">
                <a:tc>
                  <a:txBody>
                    <a:bodyPr/>
                    <a:lstStyle/>
                    <a:p>
                      <a:pPr algn="l" fontAlgn="b"/>
                      <a:r>
                        <a:rPr lang="bg-BG" sz="200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bg-BG" sz="2000" b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ВСИЧКО</a:t>
                      </a:r>
                      <a:endParaRPr lang="bg-BG" sz="2000" b="1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24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/>
                        </a:rPr>
                        <a:t>134 928 725</a:t>
                      </a: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124746"/>
            <a:ext cx="7488832" cy="5962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bg-BG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ИКОНОМИЯ  -  972 693 лв. (74%)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25470"/>
          </a:xfrm>
        </p:spPr>
        <p:txBody>
          <a:bodyPr>
            <a:noAutofit/>
          </a:bodyPr>
          <a:lstStyle/>
          <a:p>
            <a:pPr algn="ctr"/>
            <a:r>
              <a:rPr lang="bg-BG" sz="2800" dirty="0" smtClean="0">
                <a:latin typeface="Arial" pitchFamily="34" charset="0"/>
                <a:cs typeface="Arial" pitchFamily="34" charset="0"/>
              </a:rPr>
              <a:t>Абонаментна поддръжка на АСАНСЬОРИ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latin typeface="Arial" pitchFamily="34" charset="0"/>
                <a:cs typeface="Arial" pitchFamily="34" charset="0"/>
              </a:rPr>
            </a:b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428596" y="1714488"/>
          <a:ext cx="800105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14744" y="1071546"/>
            <a:ext cx="5215006" cy="10001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ИКОНОМИЯ  1 640 180 лв. </a:t>
            </a:r>
          </a:p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(50%)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bg-BG" sz="3200" dirty="0" smtClean="0">
                <a:latin typeface="Arial" pitchFamily="34" charset="0"/>
                <a:cs typeface="Arial" pitchFamily="34" charset="0"/>
              </a:rPr>
              <a:t>РАЗХОДИ ЗА ОХРАНА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714349" y="2000240"/>
          <a:ext cx="7500990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Autofit/>
          </a:bodyPr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bg-BG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КЛИМАТИЧНА И ВЕНТИЛАЦИОННА ПОДДРЪЖКА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285721" y="1643050"/>
          <a:ext cx="8358246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743448" y="1000110"/>
            <a:ext cx="4400552" cy="792341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bg-BG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ИКОНОМИЯ  866 726 лв. (49%)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57574" y="2357430"/>
            <a:ext cx="5586426" cy="128588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ИКОНОМИЯ</a:t>
            </a:r>
          </a:p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1 040 000 лв. </a:t>
            </a:r>
          </a:p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(87%)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bg-BG" dirty="0" smtClean="0">
                <a:latin typeface="Arial" pitchFamily="34" charset="0"/>
                <a:cs typeface="Arial" pitchFamily="34" charset="0"/>
              </a:rPr>
              <a:t>ПЕРАЛНИ УСЛУГИ</a:t>
            </a:r>
            <a:r>
              <a:rPr lang="bg-BG" sz="4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bg-BG" sz="4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428596" y="1643050"/>
          <a:ext cx="8215370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>
                <a:latin typeface="Arial" pitchFamily="34" charset="0"/>
                <a:cs typeface="Arial" pitchFamily="34" charset="0"/>
              </a:rPr>
              <a:t>ХРАНЕНЕ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857224" y="1500174"/>
          <a:ext cx="7500990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3786182" y="1285860"/>
            <a:ext cx="5586426" cy="14287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ИКОНОМИЯ </a:t>
            </a:r>
          </a:p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2 503 752 лв. </a:t>
            </a:r>
          </a:p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(41%)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5214950"/>
            <a:ext cx="6572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/>
              <a:t> през м. Януари са хранени:</a:t>
            </a:r>
          </a:p>
          <a:p>
            <a:pPr algn="ctr"/>
            <a:endParaRPr lang="bg-BG" b="1" dirty="0" smtClean="0"/>
          </a:p>
          <a:p>
            <a:pPr algn="ctr"/>
            <a:r>
              <a:rPr lang="bg-BG" b="1" dirty="0" smtClean="0"/>
              <a:t>12 523    болни</a:t>
            </a:r>
          </a:p>
          <a:p>
            <a:pPr algn="ctr"/>
            <a:r>
              <a:rPr lang="bg-BG" b="1" dirty="0" smtClean="0"/>
              <a:t>      17 441   персонал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>
                <a:latin typeface="Arial" pitchFamily="34" charset="0"/>
                <a:cs typeface="Arial" pitchFamily="34" charset="0"/>
              </a:rPr>
              <a:t>ПОЧИСТВАНЕ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1000101" y="1428736"/>
          <a:ext cx="764386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214810" y="2143116"/>
            <a:ext cx="4357718" cy="14287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ИКОНОМИЯ </a:t>
            </a:r>
          </a:p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5 325 623 лв. </a:t>
            </a:r>
          </a:p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(78%)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25470"/>
          </a:xfrm>
        </p:spPr>
        <p:txBody>
          <a:bodyPr>
            <a:noAutofit/>
          </a:bodyPr>
          <a:lstStyle/>
          <a:p>
            <a:pPr algn="ctr"/>
            <a:r>
              <a:rPr lang="bg-BG" sz="3200" dirty="0" smtClean="0">
                <a:latin typeface="Arial" pitchFamily="34" charset="0"/>
                <a:cs typeface="Arial" pitchFamily="34" charset="0"/>
              </a:rPr>
              <a:t>ДРУГИ АБОНАМЕНТНИ ДОГОВОРИ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latin typeface="Arial" pitchFamily="34" charset="0"/>
                <a:cs typeface="Arial" pitchFamily="34" charset="0"/>
              </a:rPr>
            </a:b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357158" y="1142984"/>
          <a:ext cx="785818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3714744" y="1857364"/>
            <a:ext cx="4800640" cy="135732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ИКОНОМИЯ </a:t>
            </a:r>
          </a:p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1 738 537 лв. </a:t>
            </a:r>
          </a:p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(60%)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ОБЩО РАЗХОДИ – 2015г.</a:t>
            </a:r>
            <a:endParaRPr lang="en-US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500034" y="1571612"/>
          <a:ext cx="7929618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3500430" y="1142984"/>
            <a:ext cx="5429288" cy="150019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ИКОНОМИЯ </a:t>
            </a:r>
          </a:p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20 331 424 лв. </a:t>
            </a:r>
          </a:p>
          <a:p>
            <a:pPr algn="ctr">
              <a:buNone/>
            </a:pPr>
            <a:r>
              <a:rPr lang="bg-BG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(42%)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420889"/>
            <a:ext cx="8229600" cy="358640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АКАДЕМИЧНА ДЕЙНОСТ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5720" y="357166"/>
            <a:ext cx="8643998" cy="61681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b="1" dirty="0" smtClean="0"/>
              <a:t>	</a:t>
            </a:r>
            <a:r>
              <a:rPr lang="bg-BG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Към дата 31 януари 2015 г. ВМА разполага със следния </a:t>
            </a:r>
            <a:r>
              <a:rPr lang="bg-BG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академичен състав</a:t>
            </a:r>
            <a:r>
              <a:rPr lang="bg-BG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endParaRPr lang="bg-BG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bg-BG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АД „Професор” 						16</a:t>
            </a:r>
            <a:endParaRPr lang="bg-BG" sz="24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АД „Доцент”	 					67</a:t>
            </a:r>
            <a:endParaRPr lang="bg-BG" sz="24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АД „Главен асистент”					34</a:t>
            </a:r>
            <a:endParaRPr lang="bg-BG" sz="24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АД “Асистент” 						47</a:t>
            </a:r>
            <a:endParaRPr lang="bg-BG" sz="24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НС „Доктор на науките” 				24</a:t>
            </a:r>
            <a:endParaRPr lang="bg-BG" sz="24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ОНС „Доктор” без академична длъжност 	47</a:t>
            </a:r>
            <a:endParaRPr lang="bg-BG" sz="24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Зачислени докторанти:  </a:t>
            </a:r>
            <a:endParaRPr lang="bg-BG" sz="24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докторантура на самостоятелна подготовка	63</a:t>
            </a:r>
            <a:endParaRPr lang="bg-BG" sz="24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редовна докторантура				  7</a:t>
            </a:r>
            <a:endParaRPr lang="bg-BG" sz="24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200" dirty="0" smtClean="0">
                <a:latin typeface="Arial" pitchFamily="34" charset="0"/>
                <a:cs typeface="Arial" pitchFamily="34" charset="0"/>
              </a:rPr>
              <a:t>СТРУКТУРА НА ПРИХОДИТЕ НА ВМА ЗА 2014 г.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571473" y="1500174"/>
          <a:ext cx="8001056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23528" y="1428738"/>
          <a:ext cx="8820471" cy="4730337"/>
        </p:xfrm>
        <a:graphic>
          <a:graphicData uri="http://schemas.openxmlformats.org/drawingml/2006/table">
            <a:tbl>
              <a:tblPr/>
              <a:tblGrid>
                <a:gridCol w="3312368"/>
                <a:gridCol w="1696740"/>
                <a:gridCol w="1898983"/>
                <a:gridCol w="1912380"/>
              </a:tblGrid>
              <a:tr h="7761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</a:t>
                      </a:r>
                      <a:r>
                        <a:rPr lang="bg-BG" sz="1800" b="1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ПОЛУГОДИЕ </a:t>
                      </a: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2014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II</a:t>
                      </a:r>
                      <a:r>
                        <a:rPr lang="en-US" sz="1800" b="1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bg-BG" sz="1800" b="1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ПОЛУГОДИЕ 2014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ПРОЦЕДУРА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“ЧЛЕН-КОРЕСПОНДЕНТ“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</a:t>
                      </a: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БАН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4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bg-BG" sz="240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</a:tr>
              <a:tr h="5570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АД </a:t>
                      </a: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“ПРОФЕСОР“</a:t>
                      </a:r>
                      <a:endParaRPr lang="en-US" sz="1800" b="1" dirty="0" smtClean="0">
                        <a:solidFill>
                          <a:srgbClr val="00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bg-BG" sz="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4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bg-BG" sz="240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5570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АД </a:t>
                      </a: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“ДОЦЕНТ“</a:t>
                      </a:r>
                      <a:endParaRPr lang="en-US" sz="1800" b="1" dirty="0" smtClean="0">
                        <a:solidFill>
                          <a:srgbClr val="00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bg-BG" sz="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4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bg-BG" sz="240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</a:tr>
              <a:tr h="6366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АД </a:t>
                      </a: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“ГЛАВЕН АСИСТЕНТ“</a:t>
                      </a:r>
                      <a:endParaRPr lang="en-US" sz="1800" b="1" dirty="0" smtClean="0">
                        <a:solidFill>
                          <a:srgbClr val="00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bg-BG" sz="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4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bg-BG" sz="240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5570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АД </a:t>
                      </a: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“АСИСТЕНТ“</a:t>
                      </a:r>
                      <a:endParaRPr lang="en-US" sz="1800" b="1" dirty="0" smtClean="0">
                        <a:solidFill>
                          <a:srgbClr val="00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bg-BG" sz="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4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bg-BG" sz="240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</a:tr>
              <a:tr h="5570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НС </a:t>
                      </a: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“ДОКТОР </a:t>
                      </a: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</a:t>
                      </a: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НАУКИТЕ“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4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bg-BG" sz="240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4413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ОНС </a:t>
                      </a: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“ДОКТОР“</a:t>
                      </a:r>
                      <a:endParaRPr lang="en-US" sz="1800" b="1" dirty="0" smtClean="0">
                        <a:solidFill>
                          <a:srgbClr val="00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bg-BG" sz="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4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</a:t>
                      </a:r>
                      <a:endParaRPr lang="bg-BG" sz="240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478" marR="1547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2400" i="1" dirty="0" smtClean="0">
                <a:latin typeface="Arial" pitchFamily="34" charset="0"/>
                <a:cs typeface="Arial" pitchFamily="34" charset="0"/>
              </a:rPr>
              <a:t>Проведени ПРОЦЕДУРИ и КОНКУРСИ през 2014 г.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73375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1. Дарение от Фонд “Земеделие” –</a:t>
            </a:r>
          </a:p>
          <a:p>
            <a:pPr>
              <a:buNone/>
            </a:pPr>
            <a:r>
              <a:rPr lang="bg-BG" sz="1500" dirty="0" smtClean="0">
                <a:solidFill>
                  <a:schemeClr val="accent4">
                    <a:lumMod val="50000"/>
                  </a:schemeClr>
                </a:solidFill>
              </a:rPr>
              <a:t>      </a:t>
            </a:r>
            <a:endParaRPr lang="bg-BG" sz="11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		</a:t>
            </a:r>
            <a:r>
              <a:rPr lang="bg-BG" dirty="0" smtClean="0">
                <a:solidFill>
                  <a:srgbClr val="C00000"/>
                </a:solidFill>
              </a:rPr>
              <a:t>20 компютърни конфигурации </a:t>
            </a:r>
          </a:p>
          <a:p>
            <a:pPr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	            			</a:t>
            </a:r>
            <a:endParaRPr lang="bg-BG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bg-BG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2. От “Нови възможности за младите лекари” на стойност 40 000 лв. </a:t>
            </a:r>
          </a:p>
          <a:p>
            <a:pPr>
              <a:buNone/>
            </a:pPr>
            <a:r>
              <a:rPr lang="bg-BG" sz="1500" dirty="0" smtClean="0">
                <a:solidFill>
                  <a:schemeClr val="accent4">
                    <a:lumMod val="50000"/>
                  </a:schemeClr>
                </a:solidFill>
              </a:rPr>
              <a:t>	</a:t>
            </a:r>
          </a:p>
          <a:p>
            <a:pPr lvl="4"/>
            <a:r>
              <a:rPr lang="bg-BG" sz="2600" dirty="0" smtClean="0">
                <a:solidFill>
                  <a:srgbClr val="C00000"/>
                </a:solidFill>
              </a:rPr>
              <a:t>17 компютърни конфигурации</a:t>
            </a:r>
          </a:p>
          <a:p>
            <a:pPr lvl="4"/>
            <a:r>
              <a:rPr lang="bg-BG" sz="2600" dirty="0" smtClean="0">
                <a:solidFill>
                  <a:srgbClr val="C00000"/>
                </a:solidFill>
              </a:rPr>
              <a:t>5 принтера</a:t>
            </a:r>
          </a:p>
          <a:p>
            <a:pPr lvl="4"/>
            <a:r>
              <a:rPr lang="bg-BG" sz="2600" dirty="0" smtClean="0">
                <a:solidFill>
                  <a:srgbClr val="C00000"/>
                </a:solidFill>
              </a:rPr>
              <a:t>Консумативи</a:t>
            </a:r>
          </a:p>
          <a:p>
            <a:pPr lvl="1">
              <a:buNone/>
            </a:pPr>
            <a:r>
              <a:rPr lang="bg-BG" sz="2600" dirty="0" smtClean="0">
                <a:solidFill>
                  <a:schemeClr val="accent4">
                    <a:lumMod val="50000"/>
                  </a:schemeClr>
                </a:solidFill>
              </a:rPr>
              <a:t>					</a:t>
            </a:r>
            <a:endParaRPr lang="en-US" sz="26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/>
              <a:t>НОВА ОФИС ТЕХНИКА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rmAutofit/>
          </a:bodyPr>
          <a:lstStyle/>
          <a:p>
            <a:r>
              <a:rPr lang="bg-BG" sz="3600" dirty="0" smtClean="0">
                <a:latin typeface="Arial" pitchFamily="34" charset="0"/>
                <a:cs typeface="Arial" pitchFamily="34" charset="0"/>
              </a:rPr>
              <a:t>ДАРЕНИЯ НА СТОЙНОСТ </a:t>
            </a:r>
            <a:r>
              <a:rPr lang="bg-BG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32 000 </a:t>
            </a:r>
            <a:r>
              <a:rPr lang="bg-BG" sz="3600" dirty="0" smtClean="0">
                <a:latin typeface="Arial" pitchFamily="34" charset="0"/>
                <a:cs typeface="Arial" pitchFamily="34" charset="0"/>
              </a:rPr>
              <a:t>ЛВ.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28596" y="2285992"/>
          <a:ext cx="8215370" cy="3413760"/>
        </p:xfrm>
        <a:graphic>
          <a:graphicData uri="http://schemas.openxmlformats.org/drawingml/2006/table">
            <a:tbl>
              <a:tblPr>
                <a:tableStyleId>{17292A2E-F333-43FB-9621-5CBBE7FDCDCB}</a:tableStyleId>
              </a:tblPr>
              <a:tblGrid>
                <a:gridCol w="8215370"/>
              </a:tblGrid>
              <a:tr h="967843">
                <a:tc>
                  <a:txBody>
                    <a:bodyPr/>
                    <a:lstStyle/>
                    <a:p>
                      <a:pPr algn="l" fontAlgn="b"/>
                      <a:r>
                        <a:rPr lang="bg-BG" sz="3200" u="none" strike="noStrike" dirty="0" smtClean="0">
                          <a:solidFill>
                            <a:srgbClr val="C00000"/>
                          </a:solidFill>
                        </a:rPr>
                        <a:t>            Почистващи машини 2 бр.</a:t>
                      </a:r>
                    </a:p>
                    <a:p>
                      <a:pPr algn="l" fontAlgn="b"/>
                      <a:endParaRPr lang="bg-BG" sz="32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75297">
                <a:tc>
                  <a:txBody>
                    <a:bodyPr/>
                    <a:lstStyle/>
                    <a:p>
                      <a:pPr algn="l" fontAlgn="b"/>
                      <a:r>
                        <a:rPr lang="bg-BG" sz="3200" u="none" strike="noStrike" dirty="0" smtClean="0">
                          <a:solidFill>
                            <a:srgbClr val="C00000"/>
                          </a:solidFill>
                        </a:rPr>
                        <a:t>            Перилни </a:t>
                      </a:r>
                      <a:r>
                        <a:rPr lang="bg-BG" sz="3200" u="none" strike="noStrike" dirty="0">
                          <a:solidFill>
                            <a:srgbClr val="C00000"/>
                          </a:solidFill>
                        </a:rPr>
                        <a:t>и </a:t>
                      </a:r>
                      <a:r>
                        <a:rPr lang="bg-BG" sz="3200" u="none" strike="noStrike" dirty="0" smtClean="0">
                          <a:solidFill>
                            <a:srgbClr val="C00000"/>
                          </a:solidFill>
                        </a:rPr>
                        <a:t>почистващи  </a:t>
                      </a:r>
                    </a:p>
                    <a:p>
                      <a:pPr algn="l" fontAlgn="b"/>
                      <a:r>
                        <a:rPr lang="bg-BG" sz="3200" u="none" strike="noStrike" dirty="0" smtClean="0">
                          <a:solidFill>
                            <a:srgbClr val="C00000"/>
                          </a:solidFill>
                        </a:rPr>
                        <a:t>            препарати за 3 месеца</a:t>
                      </a:r>
                    </a:p>
                    <a:p>
                      <a:pPr algn="l" fontAlgn="b"/>
                      <a:endParaRPr lang="bg-BG" sz="32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67843">
                <a:tc>
                  <a:txBody>
                    <a:bodyPr/>
                    <a:lstStyle/>
                    <a:p>
                      <a:pPr algn="l" fontAlgn="b"/>
                      <a:r>
                        <a:rPr lang="bg-BG" sz="3200" u="none" strike="noStrike" dirty="0" smtClean="0">
                          <a:solidFill>
                            <a:srgbClr val="C00000"/>
                          </a:solidFill>
                        </a:rPr>
                        <a:t>            Хидромасажна </a:t>
                      </a:r>
                      <a:r>
                        <a:rPr lang="bg-BG" sz="3200" u="none" strike="noStrike" dirty="0">
                          <a:solidFill>
                            <a:srgbClr val="C00000"/>
                          </a:solidFill>
                        </a:rPr>
                        <a:t>вана за </a:t>
                      </a:r>
                      <a:endParaRPr lang="bg-BG" sz="3200" u="none" strike="noStrike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l" fontAlgn="b"/>
                      <a:r>
                        <a:rPr lang="bg-BG" sz="3200" u="none" strike="noStrike" dirty="0" smtClean="0">
                          <a:solidFill>
                            <a:srgbClr val="C00000"/>
                          </a:solidFill>
                        </a:rPr>
                        <a:t>             Хисар</a:t>
                      </a:r>
                      <a:endParaRPr lang="bg-BG" sz="32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Подобряване организацията на работния процес;</a:t>
            </a:r>
          </a:p>
          <a:p>
            <a:endParaRPr lang="bg-BG" dirty="0" smtClean="0"/>
          </a:p>
          <a:p>
            <a:r>
              <a:rPr lang="bg-BG" dirty="0" smtClean="0"/>
              <a:t>Организационно-щатни промени – по звена и в самите звена;</a:t>
            </a:r>
          </a:p>
          <a:p>
            <a:endParaRPr lang="bg-BG" dirty="0" smtClean="0"/>
          </a:p>
          <a:p>
            <a:r>
              <a:rPr lang="bg-BG" dirty="0" smtClean="0"/>
              <a:t>Подобряване взаимоотношенията с пациентите;</a:t>
            </a:r>
          </a:p>
          <a:p>
            <a:endParaRPr lang="bg-BG" dirty="0" smtClean="0"/>
          </a:p>
          <a:p>
            <a:r>
              <a:rPr lang="bg-BG" dirty="0" smtClean="0"/>
              <a:t>Проекти;</a:t>
            </a:r>
          </a:p>
          <a:p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/>
              <a:t>Перспективи</a:t>
            </a:r>
            <a:endParaRPr lang="bg-BG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Благодаря за Вашето внимание!</a:t>
            </a:r>
            <a:endParaRPr lang="bg-BG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96908"/>
          </a:xfrm>
        </p:spPr>
        <p:txBody>
          <a:bodyPr>
            <a:normAutofit/>
          </a:bodyPr>
          <a:lstStyle/>
          <a:p>
            <a:r>
              <a:rPr lang="bg-BG" sz="2800" dirty="0" smtClean="0">
                <a:latin typeface="Arial" pitchFamily="34" charset="0"/>
                <a:cs typeface="Arial" pitchFamily="34" charset="0"/>
              </a:rPr>
              <a:t>РАЗХОДИ НА ВМА ЗА 2014 г.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87625" y="785794"/>
          <a:ext cx="6741962" cy="5876034"/>
        </p:xfrm>
        <a:graphic>
          <a:graphicData uri="http://schemas.openxmlformats.org/drawingml/2006/table">
            <a:tbl>
              <a:tblPr>
                <a:tableStyleId>{1E171933-4619-4E11-9A3F-F7608DF75F80}</a:tableStyleId>
              </a:tblPr>
              <a:tblGrid>
                <a:gridCol w="4284014"/>
                <a:gridCol w="2457948"/>
              </a:tblGrid>
              <a:tr h="428628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b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РАЗХОДНИ ПАРАГРАФИ</a:t>
                      </a:r>
                    </a:p>
                    <a:p>
                      <a:pPr algn="l" fontAlgn="b"/>
                      <a:endParaRPr lang="bg-BG" sz="700" b="1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600" b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СУМА В ЛВ.</a:t>
                      </a:r>
                    </a:p>
                    <a:p>
                      <a:pPr algn="r" fontAlgn="b"/>
                      <a:endParaRPr lang="bg-BG" sz="700" b="1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90532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Заплати</a:t>
                      </a:r>
                      <a:endParaRPr lang="bg-BG" sz="1600" b="1" i="1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u="none" strike="noStrike" dirty="0">
                          <a:solidFill>
                            <a:srgbClr val="C00000"/>
                          </a:solidFill>
                        </a:rPr>
                        <a:t>56 292 666,49</a:t>
                      </a:r>
                      <a:endParaRPr lang="bg-BG" sz="1800" b="0" i="0" u="none" strike="noStrike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428628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</a:t>
                      </a:r>
                      <a:r>
                        <a:rPr lang="bg-BG" sz="1600" b="1" i="1" u="none" strike="noStrike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Осиг</a:t>
                      </a:r>
                      <a:r>
                        <a:rPr lang="bg-BG" sz="1600" b="1" i="1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. Вноски</a:t>
                      </a:r>
                      <a:endParaRPr lang="bg-BG" sz="1600" b="1" i="1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7 564 241</a:t>
                      </a:r>
                      <a:endParaRPr lang="bg-BG" sz="18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428628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Здравно </a:t>
                      </a:r>
                      <a:r>
                        <a:rPr lang="bg-BG" sz="1600" b="1" i="1" u="none" strike="noStrike" dirty="0" err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осиг</a:t>
                      </a:r>
                      <a:r>
                        <a:rPr lang="bg-BG" sz="1600" b="1" i="1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. </a:t>
                      </a:r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вноски</a:t>
                      </a:r>
                      <a:endParaRPr lang="bg-BG" sz="1600" b="1" i="1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2 536 786,20</a:t>
                      </a:r>
                      <a:endParaRPr lang="bg-BG" sz="18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357190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ДЗПО</a:t>
                      </a:r>
                      <a:endParaRPr lang="bg-BG" sz="1600" b="1" i="1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1 317 998,69</a:t>
                      </a:r>
                      <a:endParaRPr lang="bg-BG" sz="18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428628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Храна</a:t>
                      </a:r>
                      <a:endParaRPr lang="bg-BG" sz="1600" b="1" i="1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6</a:t>
                      </a:r>
                      <a:r>
                        <a:rPr lang="en-US" sz="180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bg-BG" sz="180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154</a:t>
                      </a:r>
                      <a:r>
                        <a:rPr lang="en-US" sz="180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bg-BG" sz="180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152</a:t>
                      </a:r>
                      <a:endParaRPr lang="bg-BG" sz="18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357190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Медикаменти</a:t>
                      </a:r>
                      <a:endParaRPr lang="bg-BG" sz="1600" b="1" i="1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u="none" strike="noStrike" dirty="0">
                          <a:solidFill>
                            <a:srgbClr val="C00000"/>
                          </a:solidFill>
                        </a:rPr>
                        <a:t>21 708 777,71</a:t>
                      </a:r>
                      <a:endParaRPr lang="bg-BG" sz="1800" b="0" i="0" u="none" strike="noStrike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428628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</a:t>
                      </a:r>
                      <a:r>
                        <a:rPr lang="bg-BG" sz="1600" b="1" i="1" u="none" strike="noStrike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Постелен</a:t>
                      </a:r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bg-BG" sz="1600" b="1" i="1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инвентар</a:t>
                      </a:r>
                      <a:endParaRPr lang="bg-BG" sz="1600" b="1" i="1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17 443,40</a:t>
                      </a:r>
                      <a:endParaRPr lang="bg-BG" sz="18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вода</a:t>
                      </a:r>
                      <a:r>
                        <a:rPr lang="bg-BG" sz="1600" b="1" i="1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, горива, ел. </a:t>
                      </a:r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</a:t>
                      </a:r>
                    </a:p>
                    <a:p>
                      <a:pPr algn="l" fontAlgn="b"/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енергия</a:t>
                      </a:r>
                      <a:endParaRPr lang="bg-BG" sz="1600" b="1" i="1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6 953 894,30</a:t>
                      </a:r>
                      <a:endParaRPr lang="bg-BG" sz="18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395286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Текущ </a:t>
                      </a:r>
                      <a:r>
                        <a:rPr lang="bg-BG" sz="1600" b="1" i="1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ремонт</a:t>
                      </a:r>
                      <a:endParaRPr lang="bg-BG" sz="1600" b="1" i="1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116 893,50</a:t>
                      </a:r>
                      <a:endParaRPr lang="bg-BG" sz="18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654374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Външни услуги</a:t>
                      </a:r>
                      <a:r>
                        <a:rPr lang="en-US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– </a:t>
                      </a:r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пране, почистване, охрана,</a:t>
                      </a:r>
                      <a:r>
                        <a:rPr lang="bg-BG" sz="1600" b="1" i="1" u="none" strike="noStrike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сгради, асансьори и др</a:t>
                      </a:r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.</a:t>
                      </a:r>
                      <a:endParaRPr lang="bg-BG" sz="1600" b="1" i="1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u="none" strike="noStrike" dirty="0" smtClean="0">
                          <a:solidFill>
                            <a:srgbClr val="C00000"/>
                          </a:solidFill>
                        </a:rPr>
                        <a:t>25 790 746,48</a:t>
                      </a:r>
                      <a:endParaRPr lang="bg-BG" sz="1800" b="0" i="0" u="none" strike="noStrike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433430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b="1" i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</a:t>
                      </a:r>
                      <a:r>
                        <a:rPr lang="bg-BG" sz="1600" b="1" i="1" u="none" strike="noStrike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Капит</a:t>
                      </a:r>
                      <a:r>
                        <a:rPr lang="bg-BG" sz="1600" b="1" i="1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. Разходи</a:t>
                      </a:r>
                      <a:endParaRPr lang="bg-BG" sz="1600" b="1" i="1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603 106,23</a:t>
                      </a:r>
                      <a:endParaRPr lang="bg-BG" sz="18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501950">
                <a:tc>
                  <a:txBody>
                    <a:bodyPr/>
                    <a:lstStyle/>
                    <a:p>
                      <a:pPr algn="l" fontAlgn="b"/>
                      <a:r>
                        <a:rPr lang="bg-BG" sz="1800" b="1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ВСИЧКО</a:t>
                      </a:r>
                      <a:endParaRPr lang="bg-BG" sz="1800" b="1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b="1" u="none" strike="noStrike" dirty="0">
                          <a:solidFill>
                            <a:srgbClr val="C00000"/>
                          </a:solidFill>
                        </a:rPr>
                        <a:t>129 527 417,52</a:t>
                      </a:r>
                      <a:endParaRPr lang="bg-BG" sz="1800" b="1" i="0" u="none" strike="noStrike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bg-BG" sz="2800" dirty="0" smtClean="0">
                <a:latin typeface="Arial" pitchFamily="34" charset="0"/>
                <a:cs typeface="Arial" pitchFamily="34" charset="0"/>
              </a:rPr>
              <a:t>Структура на Разходите на ВМА за 2014 г.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857224" y="1000108"/>
          <a:ext cx="792961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73375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ПЕРСОНАЛ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(</a:t>
            </a: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заплати)		56 735 000 лв.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ИЗДРЪЖКА			15 011 900 лв.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КАПИТАЛОВИ Р-ДИ		  1 600 000 лв.</a:t>
            </a:r>
          </a:p>
          <a:p>
            <a:pPr>
              <a:spcBef>
                <a:spcPts val="0"/>
              </a:spcBef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</a:rPr>
              <a:t>ТЕКУЩИ РАЗХОДИ			 4 100 лв.</a:t>
            </a:r>
          </a:p>
          <a:p>
            <a:pPr>
              <a:buNone/>
            </a:pPr>
            <a:endParaRPr lang="bg-BG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bg-BG" b="1" dirty="0" smtClean="0">
                <a:solidFill>
                  <a:schemeClr val="accent4">
                    <a:lumMod val="50000"/>
                  </a:schemeClr>
                </a:solidFill>
              </a:rPr>
              <a:t>ОБЩО				73 346 900 лв.</a:t>
            </a:r>
          </a:p>
          <a:p>
            <a:pPr>
              <a:buNone/>
            </a:pPr>
            <a:endParaRPr lang="bg-BG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513" y="274638"/>
            <a:ext cx="878497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bg-BG" dirty="0" smtClean="0"/>
              <a:t>Разпределение на бюджета от МО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733754"/>
          </a:xfrm>
        </p:spPr>
        <p:txBody>
          <a:bodyPr>
            <a:normAutofit/>
          </a:bodyPr>
          <a:lstStyle/>
          <a:p>
            <a:pPr>
              <a:buNone/>
            </a:pPr>
            <a:endParaRPr lang="bg-BG" dirty="0" smtClean="0"/>
          </a:p>
          <a:p>
            <a:pPr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 разходи ВМА 2014 г. 	     129 527 417,52 лв.</a:t>
            </a:r>
            <a:r>
              <a:rPr lang="bg-BG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bg-BG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				         - </a:t>
            </a:r>
            <a:endParaRPr lang="bg-BG" sz="2800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Бюджет МО			       73 346 900,00 лв. </a:t>
            </a:r>
          </a:p>
          <a:p>
            <a:pPr>
              <a:buNone/>
            </a:pPr>
            <a:r>
              <a:rPr lang="bg-BG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				         </a:t>
            </a:r>
          </a:p>
          <a:p>
            <a:pPr>
              <a:buNone/>
            </a:pPr>
            <a:r>
              <a:rPr lang="bg-B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Разлика:			 	         </a:t>
            </a:r>
            <a:r>
              <a:rPr lang="bg-BG" sz="3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56 233 263 лв.</a:t>
            </a:r>
            <a:endParaRPr lang="en-US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214942" y="3500438"/>
            <a:ext cx="3286148" cy="158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>
                <a:latin typeface="Arial" pitchFamily="34" charset="0"/>
                <a:cs typeface="Arial" pitchFamily="34" charset="0"/>
              </a:rPr>
              <a:t>Разходи за ел. енергия, вода и др. за 2014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0034" y="1571612"/>
          <a:ext cx="7858180" cy="3815400"/>
        </p:xfrm>
        <a:graphic>
          <a:graphicData uri="http://schemas.openxmlformats.org/drawingml/2006/table">
            <a:tbl>
              <a:tblPr/>
              <a:tblGrid>
                <a:gridCol w="3996587"/>
                <a:gridCol w="3861593"/>
              </a:tblGrid>
              <a:tr h="4036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g-BG" sz="2000" b="1" dirty="0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Разходи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g-BG" sz="2000" b="1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Сума в лв.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3649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2000" b="1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Вода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bg-BG" sz="2000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506 186, 39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403649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2000" b="1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Ел. енергия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bg-BG" sz="2000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2 443 531,48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649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2000" b="1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Топлоенергия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bg-BG" sz="2000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2 583 812, 52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528544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2000" b="1" dirty="0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Горива и смазочни материали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bg-BG" sz="2000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786 569, 87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649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2000" b="1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Въглища, дърва и др.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bg-BG" sz="2000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633 794, 04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403649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2000" b="1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Данъци, такси и др.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bg-BG" sz="2000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268 632, 85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403649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2000" b="1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Застраховки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bg-BG" sz="2000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106 836, 08 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461313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bg-BG" sz="2000" b="1">
                          <a:solidFill>
                            <a:srgbClr val="0F243E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ОБЩО</a:t>
                      </a:r>
                      <a:endParaRPr lang="bg-BG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1200"/>
                        </a:spcAft>
                      </a:pPr>
                      <a:r>
                        <a:rPr lang="bg-BG" sz="24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SimSun"/>
                          <a:cs typeface="Arial" pitchFamily="34" charset="0"/>
                        </a:rPr>
                        <a:t>7 329 363, 23</a:t>
                      </a:r>
                      <a:endParaRPr lang="bg-BG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2819</TotalTime>
  <Words>1398</Words>
  <Application>Microsoft Office PowerPoint</Application>
  <PresentationFormat>On-screen Show (4:3)</PresentationFormat>
  <Paragraphs>431</Paragraphs>
  <Slides>44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Concourse</vt:lpstr>
      <vt:lpstr>Военномедицинска академия</vt:lpstr>
      <vt:lpstr>PowerPoint Presentation</vt:lpstr>
      <vt:lpstr>ПРИХОДИ НА ВМА ЗА 2014 г.</vt:lpstr>
      <vt:lpstr>СТРУКТУРА НА ПРИХОДИТЕ НА ВМА ЗА 2014 г.</vt:lpstr>
      <vt:lpstr>РАЗХОДИ НА ВМА ЗА 2014 г.</vt:lpstr>
      <vt:lpstr>Структура на Разходите на ВМА за 2014 г.</vt:lpstr>
      <vt:lpstr>Разпределение на бюджета от МО</vt:lpstr>
      <vt:lpstr>PowerPoint Presentation</vt:lpstr>
      <vt:lpstr>Разходи за ел. енергия, вода и др. за 2014</vt:lpstr>
      <vt:lpstr>КОНТИНГЕНТ НА ВМА</vt:lpstr>
      <vt:lpstr>Разходи за Контингент на ВМА през 2014г</vt:lpstr>
      <vt:lpstr>PowerPoint Presentation</vt:lpstr>
      <vt:lpstr>ДМС. Как се формира?</vt:lpstr>
      <vt:lpstr>ДЪЛГ</vt:lpstr>
      <vt:lpstr>ПРОСРОЧЕНИ ЗАДЪЛЖЕНИЯ</vt:lpstr>
      <vt:lpstr>PowerPoint Presentation</vt:lpstr>
      <vt:lpstr>PowerPoint Presentation</vt:lpstr>
      <vt:lpstr>КЛИНИЧНИ ПОКАЗАТЕЛИ:</vt:lpstr>
      <vt:lpstr>ПОДОБРЯВАНЕ ЕФЕКТВНОСТТА НА ЛЕЧЕБНИЯ ПРОЦЕС</vt:lpstr>
      <vt:lpstr>НАМАЛЯВАНЕ НА РАЗХОДИТЕ ОТ:</vt:lpstr>
      <vt:lpstr>ЕФЕКТИВНО ИЗПОЛЗВАНЕ НА ЛЕКАРСТВЕНИТЕ СРЕДСТВА:</vt:lpstr>
      <vt:lpstr>РАЗХОДИ ЗА ЛЕКАРСТВА В ХЕМАТОЛОГИЯ И ОНКОЛОГИЯ</vt:lpstr>
      <vt:lpstr>ЛАБОРАТОРНИ ИЗСЛЕДВАНИЯ</vt:lpstr>
      <vt:lpstr>PowerPoint Presentation</vt:lpstr>
      <vt:lpstr>Поддръжка на Сграден фонд на ВМА: София, Пловдив, Плевен, Варна, Сливен  </vt:lpstr>
      <vt:lpstr>Абонаментна Поддръжка - БДПЛР БАНКЯ </vt:lpstr>
      <vt:lpstr>Абонаментна поддръжка на БДПЛР ХИСАР </vt:lpstr>
      <vt:lpstr>Абонаментна поддръжка на БДПЛР ПОМОРИЕ </vt:lpstr>
      <vt:lpstr>PowerPoint Presentation</vt:lpstr>
      <vt:lpstr>Абонаментна поддръжка на АСАНСЬОРИ </vt:lpstr>
      <vt:lpstr>РАЗХОДИ ЗА ОХРАНА</vt:lpstr>
      <vt:lpstr>КЛИМАТИЧНА И ВЕНТИЛАЦИОННА ПОДДРЪЖКА</vt:lpstr>
      <vt:lpstr>ПЕРАЛНИ УСЛУГИ  </vt:lpstr>
      <vt:lpstr>ХРАНЕНЕ</vt:lpstr>
      <vt:lpstr>ПОЧИСТВАНЕ</vt:lpstr>
      <vt:lpstr>ДРУГИ АБОНАМЕНТНИ ДОГОВОРИ </vt:lpstr>
      <vt:lpstr>ОБЩО РАЗХОДИ – 2015г.</vt:lpstr>
      <vt:lpstr>PowerPoint Presentation</vt:lpstr>
      <vt:lpstr>PowerPoint Presentation</vt:lpstr>
      <vt:lpstr>Проведени ПРОЦЕДУРИ и КОНКУРСИ през 2014 г.</vt:lpstr>
      <vt:lpstr>НОВА ОФИС ТЕХНИКА</vt:lpstr>
      <vt:lpstr>ДАРЕНИЯ НА СТОЙНОСТ 32 000 ЛВ.</vt:lpstr>
      <vt:lpstr>Перспективи</vt:lpstr>
      <vt:lpstr>Благодаря за Вашето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Vivi</dc:creator>
  <cp:lastModifiedBy>Presscenter MoD</cp:lastModifiedBy>
  <cp:revision>182</cp:revision>
  <dcterms:created xsi:type="dcterms:W3CDTF">2015-01-29T17:29:47Z</dcterms:created>
  <dcterms:modified xsi:type="dcterms:W3CDTF">2015-02-25T14:39:27Z</dcterms:modified>
</cp:coreProperties>
</file>